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93" r:id="rId4"/>
    <p:sldId id="258" r:id="rId5"/>
    <p:sldId id="281" r:id="rId6"/>
    <p:sldId id="278" r:id="rId7"/>
    <p:sldId id="294" r:id="rId8"/>
    <p:sldId id="287" r:id="rId9"/>
    <p:sldId id="296" r:id="rId10"/>
    <p:sldId id="297" r:id="rId11"/>
    <p:sldId id="268" r:id="rId12"/>
    <p:sldId id="290" r:id="rId13"/>
  </p:sldIdLst>
  <p:sldSz cx="12192000" cy="6858000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784F18-AB46-47DC-D4A3-895CC9BA508B}" name="Mbalenhle Morolo" initials="MM" userId="S::mbali@urban-econ.com::4e844151-d972-4edc-8f9e-b03d16f20d2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16A"/>
    <a:srgbClr val="FFFFFF"/>
    <a:srgbClr val="44546A"/>
    <a:srgbClr val="CFD1D4"/>
    <a:srgbClr val="3A5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A40125-B7C0-4DF0-B690-22D5B1C83121}" v="2" dt="2023-03-27T14:12:04.1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5097" autoAdjust="0"/>
  </p:normalViewPr>
  <p:slideViewPr>
    <p:cSldViewPr snapToGrid="0">
      <p:cViewPr varScale="1">
        <p:scale>
          <a:sx n="108" d="100"/>
          <a:sy n="108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anne Hennop" userId="05909abd-92bc-4ba8-b20c-743172184995" providerId="ADAL" clId="{C2A40125-B7C0-4DF0-B690-22D5B1C83121}"/>
    <pc:docChg chg="modSld">
      <pc:chgData name="Lizanne Hennop" userId="05909abd-92bc-4ba8-b20c-743172184995" providerId="ADAL" clId="{C2A40125-B7C0-4DF0-B690-22D5B1C83121}" dt="2023-03-27T14:12:14.771" v="3" actId="12"/>
      <pc:docMkLst>
        <pc:docMk/>
      </pc:docMkLst>
      <pc:sldChg chg="modSp mod">
        <pc:chgData name="Lizanne Hennop" userId="05909abd-92bc-4ba8-b20c-743172184995" providerId="ADAL" clId="{C2A40125-B7C0-4DF0-B690-22D5B1C83121}" dt="2023-03-27T14:12:06.896" v="2" actId="12"/>
        <pc:sldMkLst>
          <pc:docMk/>
          <pc:sldMk cId="1151595899" sldId="258"/>
        </pc:sldMkLst>
        <pc:spChg chg="mod">
          <ac:chgData name="Lizanne Hennop" userId="05909abd-92bc-4ba8-b20c-743172184995" providerId="ADAL" clId="{C2A40125-B7C0-4DF0-B690-22D5B1C83121}" dt="2023-03-27T14:12:06.896" v="2" actId="12"/>
          <ac:spMkLst>
            <pc:docMk/>
            <pc:sldMk cId="1151595899" sldId="258"/>
            <ac:spMk id="6" creationId="{C7AD4420-5F6B-4CBC-961F-EA6C68EA99BF}"/>
          </ac:spMkLst>
        </pc:spChg>
      </pc:sldChg>
      <pc:sldChg chg="modSp mod">
        <pc:chgData name="Lizanne Hennop" userId="05909abd-92bc-4ba8-b20c-743172184995" providerId="ADAL" clId="{C2A40125-B7C0-4DF0-B690-22D5B1C83121}" dt="2023-03-27T14:12:14.771" v="3" actId="12"/>
        <pc:sldMkLst>
          <pc:docMk/>
          <pc:sldMk cId="670867225" sldId="290"/>
        </pc:sldMkLst>
        <pc:spChg chg="mod">
          <ac:chgData name="Lizanne Hennop" userId="05909abd-92bc-4ba8-b20c-743172184995" providerId="ADAL" clId="{C2A40125-B7C0-4DF0-B690-22D5B1C83121}" dt="2023-03-27T14:12:14.771" v="3" actId="12"/>
          <ac:spMkLst>
            <pc:docMk/>
            <pc:sldMk cId="670867225" sldId="290"/>
            <ac:spMk id="4" creationId="{8DB9BDF7-D45E-38D1-FC80-AF6AD1119C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8EE62-785D-4D31-9CF2-BF92AC30597A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BEE7D-7182-4658-9825-950CFC2C9CE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3552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BEE7D-7182-4658-9825-950CFC2C9CEA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599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CE01-AC66-4483-8F52-9CA81863E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1BD08-5942-456B-BE78-EDBC32DC2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F487A-85CB-481D-BD89-6388559D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591A-1C01-4499-99D1-F5F0DEA7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84F8F-A07E-426E-8C5C-4C5289E4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54696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A9B61-E28B-4083-B5B5-05DD3AD85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898877-EB2D-400F-8418-E2A1BDD34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18EAF-8B40-4541-86F3-86AC5BD6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ED31D-BA61-407D-9366-9AC167F0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2A2B5-1B56-4059-96DB-21A8CAB3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9492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48577C-EFBD-4052-9F80-AC283E209B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1E8CD-1182-4BCE-B71F-A31F34F88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60F74-0479-45DC-81B8-000AFD58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D5D41-76C1-4110-8948-8B8967B8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B5B16-97B1-4352-9A6D-D0A261AE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932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FD4F-C017-4E89-A28B-C79ACD8D3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B0955-7000-465C-B6A0-1D9BF996E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CDC34-B0EC-44D6-B3F1-9EC8434C7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601A5-F837-4CA6-ABE3-1C3A9B55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3AF2E-7A31-49E7-97CA-60D1F1F8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575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66A91-A13A-4E3B-8192-EACDBDE0D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3F14F-BACE-4AF4-9776-692E73BF3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3DABC-9624-412F-B6F6-8DC70545A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2FE8B-2E37-4AEC-BD7C-0FBADBCFB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BA903-EEAA-4DBA-9875-BD726E34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54538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AE71-8B57-4359-8AE6-C0DBF801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8E2D7-037A-4DAD-8931-4D7C8111A9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D0FDA-C1F2-48EB-A329-CF2C0FD33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194AF-7C44-47EC-894E-1AFB8762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7EE5A-8E40-4394-8A33-83087A206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1892D-4AB3-45E5-A11E-F2B8F67A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718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43FC7-04B4-45E5-B14E-CCDC9E26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49F1E-2B6F-4B37-BE8A-D1B132384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9684E-17F2-4F17-AD34-8B01C950E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F2902B-426C-44A9-9031-BAFED1C3A9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AF1B9-974C-4D1A-8821-294B1D036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6762A9-E6E0-4394-AC54-16744C3B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81B155-2EF2-45CA-A9AC-51D14EDD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40A89D-97B7-43B6-A4A0-80DE4582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8338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33F0A-83F3-4DE8-8EC0-C9635A5C9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18DFB-CC7A-4FA8-A5BD-B0C01D46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4E9CE-46E9-4356-80DA-F14C76CA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E0A89-7F9E-4B47-A2F6-4D2B2EE8B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353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C1751F-A3D1-4508-897A-E9E4B03C2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59BEBD-90AF-4D5A-A797-1052B445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3F879-0D4E-4FA0-8CA3-AD7836FE4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0144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7DE50-AA37-4FEB-A6B1-DC214838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29A5E-F6C2-49D9-8B4B-A9C1BAE08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3AE21-EFC0-4423-B82E-BD8DC92AD8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86F68-0D48-460E-A5EF-CA96AB694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91DA9-D6D8-42DF-8840-822F7A31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4AB59-133F-401A-99BE-4B2E4F57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0047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7517-070C-44C9-91F7-7339CC6E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BAB12-8203-4457-BC9A-1834DD55E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2F7AE-0EDB-4BE2-B4A4-60E3A1685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7AA0F-E2E2-48C7-A17E-64CDA2E0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ACC7D-3EB7-4732-9093-E845A903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DBAD1-68FA-4D85-90C0-416EF998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67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1B391-6F37-49FF-9940-AEAD4615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E5909-18E2-46D0-8736-431377DDD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DCD78-42C5-4AF9-A963-F44D43AAE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878ED-67E7-4682-87B1-C4D8EAD4186B}" type="datetimeFigureOut">
              <a:rPr lang="en-ZA" smtClean="0"/>
              <a:t>2023/03/27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35049-82A2-4BBD-9734-CF36BA33E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1EED0-1310-461D-9FC1-61C72D9AC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7BD87-98B6-499A-8296-94EE3034E10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499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n a building&#10;&#10;Description automatically generated with low confidence">
            <a:extLst>
              <a:ext uri="{FF2B5EF4-FFF2-40B4-BE49-F238E27FC236}">
                <a16:creationId xmlns:a16="http://schemas.microsoft.com/office/drawing/2014/main" id="{CCE1925D-E98F-4366-AEAA-4770A2F3D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 b="453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2A956A-7C1C-4444-9786-1196B4B4A4DB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A2634F7-FB73-4C02-843C-1568D34A1EE0}"/>
              </a:ext>
            </a:extLst>
          </p:cNvPr>
          <p:cNvSpPr txBox="1"/>
          <p:nvPr/>
        </p:nvSpPr>
        <p:spPr>
          <a:xfrm>
            <a:off x="2653665" y="1912395"/>
            <a:ext cx="68846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600" b="1" kern="1200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IMPACT OF COVID-19 ON THE HOUSING RENTAL MARKET, RECOMMEND INTERVENTIONS, POTENTIAL MARKETS FOR AFFORDABLE RENTAL HOUSING MARKET WITHIN GAUTENG AND BENCHMARK THE GPF PORTFOLIO</a:t>
            </a:r>
            <a:endParaRPr lang="en-ZA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109">
            <a:extLst>
              <a:ext uri="{FF2B5EF4-FFF2-40B4-BE49-F238E27FC236}">
                <a16:creationId xmlns:a16="http://schemas.microsoft.com/office/drawing/2014/main" id="{06AD0D51-D6F0-44DB-9D7B-08A4CD37C890}"/>
              </a:ext>
            </a:extLst>
          </p:cNvPr>
          <p:cNvSpPr txBox="1"/>
          <p:nvPr/>
        </p:nvSpPr>
        <p:spPr>
          <a:xfrm>
            <a:off x="4342318" y="4935854"/>
            <a:ext cx="3507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2000" b="1" kern="120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DRAFT REPORT </a:t>
            </a:r>
            <a:r>
              <a:rPr lang="en-ZA" sz="2000" b="1" kern="1200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PRESENTATION </a:t>
            </a:r>
          </a:p>
          <a:p>
            <a:pPr algn="ctr"/>
            <a:r>
              <a:rPr lang="en-ZA" sz="2000" b="1" kern="1200" dirty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MARCH 2023</a:t>
            </a:r>
            <a:endParaRPr lang="en-ZA" sz="12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7E0A2-8C93-416F-AB83-FAC277BCA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4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66B44F-765D-4711-ABCE-6CF9E83EDDE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244591"/>
            <a:ext cx="1436370" cy="613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737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288C-901D-481A-B6BB-17943038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7. GPF PORTFOLIO REVIEW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ED46B-196E-4758-8090-3582093CB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D4E0A-EE34-49F4-B85A-FFC436FD9E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244591"/>
            <a:ext cx="1436370" cy="61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7E667-367F-4620-9BCA-77268EA6D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39132" y="145595"/>
            <a:ext cx="1029335" cy="10343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DB8725-F18B-8453-49B9-74B09E10DC26}"/>
              </a:ext>
            </a:extLst>
          </p:cNvPr>
          <p:cNvGrpSpPr/>
          <p:nvPr/>
        </p:nvGrpSpPr>
        <p:grpSpPr>
          <a:xfrm>
            <a:off x="942975" y="1626269"/>
            <a:ext cx="2207512" cy="4142728"/>
            <a:chOff x="539552" y="1772816"/>
            <a:chExt cx="2088232" cy="396044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F747BABB-B75F-1B65-C0C5-2CB698A57203}"/>
                </a:ext>
              </a:extLst>
            </p:cNvPr>
            <p:cNvSpPr/>
            <p:nvPr/>
          </p:nvSpPr>
          <p:spPr>
            <a:xfrm>
              <a:off x="539552" y="1772816"/>
              <a:ext cx="2088232" cy="3960440"/>
            </a:xfrm>
            <a:prstGeom prst="roundRect">
              <a:avLst>
                <a:gd name="adj" fmla="val 3866"/>
              </a:avLst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0" name="Rounded Rectangle 4">
              <a:extLst>
                <a:ext uri="{FF2B5EF4-FFF2-40B4-BE49-F238E27FC236}">
                  <a16:creationId xmlns:a16="http://schemas.microsoft.com/office/drawing/2014/main" id="{3D502313-381C-0EC9-98C2-842BAD92FEA5}"/>
                </a:ext>
              </a:extLst>
            </p:cNvPr>
            <p:cNvSpPr/>
            <p:nvPr/>
          </p:nvSpPr>
          <p:spPr>
            <a:xfrm>
              <a:off x="539552" y="1772816"/>
              <a:ext cx="2088232" cy="863272"/>
            </a:xfrm>
            <a:custGeom>
              <a:avLst/>
              <a:gdLst/>
              <a:ahLst/>
              <a:cxnLst/>
              <a:rect l="l" t="t" r="r" b="b"/>
              <a:pathLst>
                <a:path w="2232248" h="956295">
                  <a:moveTo>
                    <a:pt x="86299" y="0"/>
                  </a:moveTo>
                  <a:lnTo>
                    <a:pt x="2145949" y="0"/>
                  </a:lnTo>
                  <a:cubicBezTo>
                    <a:pt x="2193611" y="0"/>
                    <a:pt x="2232248" y="38637"/>
                    <a:pt x="2232248" y="86299"/>
                  </a:cubicBezTo>
                  <a:lnTo>
                    <a:pt x="2232248" y="956295"/>
                  </a:lnTo>
                  <a:lnTo>
                    <a:pt x="0" y="956295"/>
                  </a:lnTo>
                  <a:lnTo>
                    <a:pt x="0" y="86299"/>
                  </a:lnTo>
                  <a:cubicBezTo>
                    <a:pt x="0" y="38637"/>
                    <a:pt x="38637" y="0"/>
                    <a:pt x="86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571DD6-95A5-3AEF-6D28-DC20E52E34E8}"/>
              </a:ext>
            </a:extLst>
          </p:cNvPr>
          <p:cNvGrpSpPr/>
          <p:nvPr/>
        </p:nvGrpSpPr>
        <p:grpSpPr>
          <a:xfrm>
            <a:off x="3611991" y="1626269"/>
            <a:ext cx="2207512" cy="4142728"/>
            <a:chOff x="539552" y="1772816"/>
            <a:chExt cx="2088232" cy="3960440"/>
          </a:xfrm>
        </p:grpSpPr>
        <p:sp>
          <p:nvSpPr>
            <p:cNvPr id="22" name="Rounded Rectangle 55">
              <a:extLst>
                <a:ext uri="{FF2B5EF4-FFF2-40B4-BE49-F238E27FC236}">
                  <a16:creationId xmlns:a16="http://schemas.microsoft.com/office/drawing/2014/main" id="{7DA39FA1-2084-FF93-6FF1-4C0FB445ABAA}"/>
                </a:ext>
              </a:extLst>
            </p:cNvPr>
            <p:cNvSpPr/>
            <p:nvPr/>
          </p:nvSpPr>
          <p:spPr>
            <a:xfrm>
              <a:off x="539552" y="1772816"/>
              <a:ext cx="2088232" cy="3960440"/>
            </a:xfrm>
            <a:prstGeom prst="roundRect">
              <a:avLst>
                <a:gd name="adj" fmla="val 3866"/>
              </a:avLst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33ED5DDA-8D90-DEE5-DF24-0854335BB593}"/>
                </a:ext>
              </a:extLst>
            </p:cNvPr>
            <p:cNvSpPr/>
            <p:nvPr/>
          </p:nvSpPr>
          <p:spPr>
            <a:xfrm>
              <a:off x="539552" y="1772817"/>
              <a:ext cx="2088232" cy="863272"/>
            </a:xfrm>
            <a:custGeom>
              <a:avLst/>
              <a:gdLst/>
              <a:ahLst/>
              <a:cxnLst/>
              <a:rect l="l" t="t" r="r" b="b"/>
              <a:pathLst>
                <a:path w="2232248" h="956295">
                  <a:moveTo>
                    <a:pt x="86299" y="0"/>
                  </a:moveTo>
                  <a:lnTo>
                    <a:pt x="2145949" y="0"/>
                  </a:lnTo>
                  <a:cubicBezTo>
                    <a:pt x="2193611" y="0"/>
                    <a:pt x="2232248" y="38637"/>
                    <a:pt x="2232248" y="86299"/>
                  </a:cubicBezTo>
                  <a:lnTo>
                    <a:pt x="2232248" y="956295"/>
                  </a:lnTo>
                  <a:lnTo>
                    <a:pt x="0" y="956295"/>
                  </a:lnTo>
                  <a:lnTo>
                    <a:pt x="0" y="86299"/>
                  </a:lnTo>
                  <a:cubicBezTo>
                    <a:pt x="0" y="38637"/>
                    <a:pt x="38637" y="0"/>
                    <a:pt x="86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AF998B6-5EA5-1E71-D8C3-98CDF93595C4}"/>
              </a:ext>
            </a:extLst>
          </p:cNvPr>
          <p:cNvGrpSpPr/>
          <p:nvPr/>
        </p:nvGrpSpPr>
        <p:grpSpPr>
          <a:xfrm>
            <a:off x="6281007" y="1626269"/>
            <a:ext cx="2207512" cy="4142728"/>
            <a:chOff x="539552" y="1772816"/>
            <a:chExt cx="2088232" cy="3960440"/>
          </a:xfrm>
        </p:grpSpPr>
        <p:sp>
          <p:nvSpPr>
            <p:cNvPr id="25" name="Rounded Rectangle 64">
              <a:extLst>
                <a:ext uri="{FF2B5EF4-FFF2-40B4-BE49-F238E27FC236}">
                  <a16:creationId xmlns:a16="http://schemas.microsoft.com/office/drawing/2014/main" id="{AF18AF39-CA83-F5C6-A02F-8F341B4ACB59}"/>
                </a:ext>
              </a:extLst>
            </p:cNvPr>
            <p:cNvSpPr/>
            <p:nvPr/>
          </p:nvSpPr>
          <p:spPr>
            <a:xfrm>
              <a:off x="539552" y="1772816"/>
              <a:ext cx="2088232" cy="3960440"/>
            </a:xfrm>
            <a:prstGeom prst="roundRect">
              <a:avLst>
                <a:gd name="adj" fmla="val 3866"/>
              </a:avLst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6" name="Rounded Rectangle 4">
              <a:extLst>
                <a:ext uri="{FF2B5EF4-FFF2-40B4-BE49-F238E27FC236}">
                  <a16:creationId xmlns:a16="http://schemas.microsoft.com/office/drawing/2014/main" id="{78DCB201-5724-F0F4-21FE-B5B14FDC497E}"/>
                </a:ext>
              </a:extLst>
            </p:cNvPr>
            <p:cNvSpPr/>
            <p:nvPr/>
          </p:nvSpPr>
          <p:spPr>
            <a:xfrm>
              <a:off x="539552" y="1772817"/>
              <a:ext cx="2088232" cy="863272"/>
            </a:xfrm>
            <a:custGeom>
              <a:avLst/>
              <a:gdLst/>
              <a:ahLst/>
              <a:cxnLst/>
              <a:rect l="l" t="t" r="r" b="b"/>
              <a:pathLst>
                <a:path w="2232248" h="956295">
                  <a:moveTo>
                    <a:pt x="86299" y="0"/>
                  </a:moveTo>
                  <a:lnTo>
                    <a:pt x="2145949" y="0"/>
                  </a:lnTo>
                  <a:cubicBezTo>
                    <a:pt x="2193611" y="0"/>
                    <a:pt x="2232248" y="38637"/>
                    <a:pt x="2232248" y="86299"/>
                  </a:cubicBezTo>
                  <a:lnTo>
                    <a:pt x="2232248" y="956295"/>
                  </a:lnTo>
                  <a:lnTo>
                    <a:pt x="0" y="956295"/>
                  </a:lnTo>
                  <a:lnTo>
                    <a:pt x="0" y="86299"/>
                  </a:lnTo>
                  <a:cubicBezTo>
                    <a:pt x="0" y="38637"/>
                    <a:pt x="38637" y="0"/>
                    <a:pt x="86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8F19B57-D97F-FC55-F8B9-A16DF0AC9840}"/>
              </a:ext>
            </a:extLst>
          </p:cNvPr>
          <p:cNvSpPr txBox="1"/>
          <p:nvPr/>
        </p:nvSpPr>
        <p:spPr>
          <a:xfrm>
            <a:off x="1003191" y="2811180"/>
            <a:ext cx="20794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 Developments</a:t>
            </a:r>
          </a:p>
          <a:p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Affordable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development –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Housing: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developments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Bachelor – 2 bedroom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119 – 540 units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 housing: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developments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– 3 bedroom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 – 94 units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4183ED-0C3F-CAE1-B59F-A7149A013DE6}"/>
              </a:ext>
            </a:extLst>
          </p:cNvPr>
          <p:cNvSpPr txBox="1"/>
          <p:nvPr/>
        </p:nvSpPr>
        <p:spPr>
          <a:xfrm>
            <a:off x="1146181" y="1662273"/>
            <a:ext cx="1801101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Rental Housing Development Profile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D3CE5A-0B0B-9330-EE0F-5C374340BAF6}"/>
              </a:ext>
            </a:extLst>
          </p:cNvPr>
          <p:cNvSpPr txBox="1"/>
          <p:nvPr/>
        </p:nvSpPr>
        <p:spPr>
          <a:xfrm>
            <a:off x="3815196" y="1785383"/>
            <a:ext cx="1801101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Operational Expenses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C674D4-4947-A353-EE36-606C8C434821}"/>
              </a:ext>
            </a:extLst>
          </p:cNvPr>
          <p:cNvSpPr txBox="1"/>
          <p:nvPr/>
        </p:nvSpPr>
        <p:spPr>
          <a:xfrm>
            <a:off x="6484212" y="1957147"/>
            <a:ext cx="1801101" cy="33855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Vacancies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AA7CEFF-4A4C-66CE-7E21-4D625608449A}"/>
              </a:ext>
            </a:extLst>
          </p:cNvPr>
          <p:cNvGrpSpPr/>
          <p:nvPr/>
        </p:nvGrpSpPr>
        <p:grpSpPr>
          <a:xfrm>
            <a:off x="8950023" y="1626269"/>
            <a:ext cx="2207512" cy="4142728"/>
            <a:chOff x="539552" y="1772816"/>
            <a:chExt cx="2088232" cy="3960440"/>
          </a:xfrm>
          <a:effectLst/>
        </p:grpSpPr>
        <p:sp>
          <p:nvSpPr>
            <p:cNvPr id="37" name="Rounded Rectangle 73">
              <a:extLst>
                <a:ext uri="{FF2B5EF4-FFF2-40B4-BE49-F238E27FC236}">
                  <a16:creationId xmlns:a16="http://schemas.microsoft.com/office/drawing/2014/main" id="{3F4FCC9C-B512-4FF9-AA11-F3E4EB88F60E}"/>
                </a:ext>
              </a:extLst>
            </p:cNvPr>
            <p:cNvSpPr/>
            <p:nvPr/>
          </p:nvSpPr>
          <p:spPr>
            <a:xfrm>
              <a:off x="539552" y="1772816"/>
              <a:ext cx="2088232" cy="3960440"/>
            </a:xfrm>
            <a:prstGeom prst="roundRect">
              <a:avLst>
                <a:gd name="adj" fmla="val 3866"/>
              </a:avLst>
            </a:prstGeom>
            <a:solidFill>
              <a:schemeClr val="bg1"/>
            </a:solidFill>
            <a:ln w="2540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8" name="Rounded Rectangle 4">
              <a:extLst>
                <a:ext uri="{FF2B5EF4-FFF2-40B4-BE49-F238E27FC236}">
                  <a16:creationId xmlns:a16="http://schemas.microsoft.com/office/drawing/2014/main" id="{B9875DDD-09CF-61DE-FEB8-113151F211C5}"/>
                </a:ext>
              </a:extLst>
            </p:cNvPr>
            <p:cNvSpPr/>
            <p:nvPr/>
          </p:nvSpPr>
          <p:spPr>
            <a:xfrm>
              <a:off x="539552" y="1772817"/>
              <a:ext cx="2088232" cy="863272"/>
            </a:xfrm>
            <a:custGeom>
              <a:avLst/>
              <a:gdLst/>
              <a:ahLst/>
              <a:cxnLst/>
              <a:rect l="l" t="t" r="r" b="b"/>
              <a:pathLst>
                <a:path w="2232248" h="956295">
                  <a:moveTo>
                    <a:pt x="86299" y="0"/>
                  </a:moveTo>
                  <a:lnTo>
                    <a:pt x="2145949" y="0"/>
                  </a:lnTo>
                  <a:cubicBezTo>
                    <a:pt x="2193611" y="0"/>
                    <a:pt x="2232248" y="38637"/>
                    <a:pt x="2232248" y="86299"/>
                  </a:cubicBezTo>
                  <a:lnTo>
                    <a:pt x="2232248" y="956295"/>
                  </a:lnTo>
                  <a:lnTo>
                    <a:pt x="0" y="956295"/>
                  </a:lnTo>
                  <a:lnTo>
                    <a:pt x="0" y="86299"/>
                  </a:lnTo>
                  <a:cubicBezTo>
                    <a:pt x="0" y="38637"/>
                    <a:pt x="38637" y="0"/>
                    <a:pt x="86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3FF5004-B101-231D-FA65-ED82B86DD7F4}"/>
              </a:ext>
            </a:extLst>
          </p:cNvPr>
          <p:cNvSpPr txBox="1"/>
          <p:nvPr/>
        </p:nvSpPr>
        <p:spPr>
          <a:xfrm>
            <a:off x="9153229" y="1957147"/>
            <a:ext cx="1801101" cy="33855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Bad Debt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5E16C34-CE0F-1AA6-A9D3-3756930AFD49}"/>
              </a:ext>
            </a:extLst>
          </p:cNvPr>
          <p:cNvSpPr txBox="1"/>
          <p:nvPr/>
        </p:nvSpPr>
        <p:spPr>
          <a:xfrm>
            <a:off x="6332502" y="2902641"/>
            <a:ext cx="20794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 housing: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Mostly 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Between 21% &amp; 41% for some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 construction – 100%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Housing: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Very low – 1 – 8%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22%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 construction – 100%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Affordable Rental: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1 indicated – 3%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0417A0-B5BC-B4B1-0695-544812FE9B05}"/>
              </a:ext>
            </a:extLst>
          </p:cNvPr>
          <p:cNvSpPr txBox="1"/>
          <p:nvPr/>
        </p:nvSpPr>
        <p:spPr>
          <a:xfrm>
            <a:off x="9014040" y="2718847"/>
            <a:ext cx="2079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Very few indicated the bad debt values </a:t>
            </a:r>
          </a:p>
          <a:p>
            <a:pPr marL="228600" indent="-228600">
              <a:buFont typeface="+mj-lt"/>
              <a:buAutoNum type="arabicPeriod"/>
            </a:pPr>
            <a:r>
              <a:rPr lang="en-GB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Respondents indicated reasons for information</a:t>
            </a:r>
          </a:p>
          <a:p>
            <a:pPr marL="541338" lvl="1" indent="-228600">
              <a:buFont typeface="Arial" panose="020B0604020202020204" pitchFamily="34" charset="0"/>
              <a:buChar char="•"/>
            </a:pPr>
            <a:r>
              <a:rPr lang="en-GB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Does not have bad debt - NSFAS-accredited</a:t>
            </a:r>
          </a:p>
          <a:p>
            <a:pPr marL="541338" lvl="1" indent="-228600">
              <a:buFont typeface="Arial" panose="020B0604020202020204" pitchFamily="34" charset="0"/>
              <a:buChar char="•"/>
            </a:pPr>
            <a:r>
              <a:rPr lang="en-GB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Still under construction</a:t>
            </a:r>
          </a:p>
          <a:p>
            <a:pPr marL="541338" lvl="1" indent="-228600">
              <a:buFont typeface="Arial" panose="020B0604020202020204" pitchFamily="34" charset="0"/>
              <a:buChar char="•"/>
            </a:pPr>
            <a:r>
              <a:rPr lang="en-GB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figures recorded</a:t>
            </a:r>
          </a:p>
          <a:p>
            <a:pPr marL="228600" indent="-228600">
              <a:buFont typeface="+mj-lt"/>
              <a:buAutoNum type="arabicPeriod"/>
            </a:pPr>
            <a:r>
              <a:rPr lang="en-GB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two developers provided bad debt figures</a:t>
            </a:r>
          </a:p>
          <a:p>
            <a:pPr marL="228600" indent="-228600">
              <a:buFont typeface="+mj-lt"/>
              <a:buAutoNum type="arabicPeriod"/>
            </a:pPr>
            <a:r>
              <a:rPr lang="en-GB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Indicated value of bad debt amounts to roughly 1% of total annual income. 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7D397F-A6F5-54EB-00EF-6925626B1084}"/>
              </a:ext>
            </a:extLst>
          </p:cNvPr>
          <p:cNvSpPr txBox="1"/>
          <p:nvPr/>
        </p:nvSpPr>
        <p:spPr>
          <a:xfrm>
            <a:off x="3676007" y="2902641"/>
            <a:ext cx="20794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Rand per unit</a:t>
            </a:r>
          </a:p>
          <a:p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Affordable &amp; Social: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Bachelor – R1 537,67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bed – R1 680,00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bed – R1 760,00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Unspecified – R2 627,33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 housing: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bed – R5 441,00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bed – R5 334,25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bed – R12 000,00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Unspecified – R5 217,00</a:t>
            </a:r>
          </a:p>
        </p:txBody>
      </p:sp>
    </p:spTree>
    <p:extLst>
      <p:ext uri="{BB962C8B-B14F-4D97-AF65-F5344CB8AC3E}">
        <p14:creationId xmlns:p14="http://schemas.microsoft.com/office/powerpoint/2010/main" val="93786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288C-901D-481A-B6BB-17943038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8. PROPOSED NEW TRADE AREAS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01B13-E8DC-4B66-AC93-1F4BFC439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60594-3629-47FA-97A9-AC7209955A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244591"/>
            <a:ext cx="1436370" cy="6134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263670-ADC4-4A2B-7CF7-B7A4A20835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433808"/>
              </p:ext>
            </p:extLst>
          </p:nvPr>
        </p:nvGraphicFramePr>
        <p:xfrm>
          <a:off x="364491" y="1829008"/>
          <a:ext cx="5168900" cy="27596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07202">
                  <a:extLst>
                    <a:ext uri="{9D8B030D-6E8A-4147-A177-3AD203B41FA5}">
                      <a16:colId xmlns:a16="http://schemas.microsoft.com/office/drawing/2014/main" val="3764057730"/>
                    </a:ext>
                  </a:extLst>
                </a:gridCol>
                <a:gridCol w="2461698">
                  <a:extLst>
                    <a:ext uri="{9D8B030D-6E8A-4147-A177-3AD203B41FA5}">
                      <a16:colId xmlns:a16="http://schemas.microsoft.com/office/drawing/2014/main" val="4141083525"/>
                    </a:ext>
                  </a:extLst>
                </a:gridCol>
              </a:tblGrid>
              <a:tr h="25087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SUGGESTED NEW TRADE AREA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LOCAL MUNICIPALITY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5241623"/>
                  </a:ext>
                </a:extLst>
              </a:tr>
              <a:tr h="250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Kya Sand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dirty="0">
                          <a:effectLst/>
                        </a:rPr>
                        <a:t>City of Johannesburg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5173248"/>
                  </a:ext>
                </a:extLst>
              </a:tr>
              <a:tr h="250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Laser Park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City of Johannesburg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6866093"/>
                  </a:ext>
                </a:extLst>
              </a:tr>
              <a:tr h="250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>
                          <a:effectLst/>
                        </a:rPr>
                        <a:t>Joburg CBD</a:t>
                      </a:r>
                      <a:endParaRPr lang="en-ZA" sz="16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City of Johannesburg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9956576"/>
                  </a:ext>
                </a:extLst>
              </a:tr>
              <a:tr h="250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Midrand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City of Johannesburg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072483"/>
                  </a:ext>
                </a:extLst>
              </a:tr>
              <a:tr h="250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Akasia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City of Tshwane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781585"/>
                  </a:ext>
                </a:extLst>
              </a:tr>
              <a:tr h="250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Daspoort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City of Tshwane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0121406"/>
                  </a:ext>
                </a:extLst>
              </a:tr>
              <a:tr h="250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Les Marais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City of Tshwane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20521"/>
                  </a:ext>
                </a:extLst>
              </a:tr>
              <a:tr h="250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Rosslyn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City of Tshwane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3985600"/>
                  </a:ext>
                </a:extLst>
              </a:tr>
              <a:tr h="250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Kempton Park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Ekurhuleni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6991947"/>
                  </a:ext>
                </a:extLst>
              </a:tr>
              <a:tr h="25087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 err="1">
                          <a:effectLst/>
                        </a:rPr>
                        <a:t>Vosloorus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dirty="0">
                          <a:effectLst/>
                        </a:rPr>
                        <a:t>Ekurhuleni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96585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58B75E-F797-6BC2-3B63-270C404D8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734946"/>
              </p:ext>
            </p:extLst>
          </p:nvPr>
        </p:nvGraphicFramePr>
        <p:xfrm>
          <a:off x="6465904" y="1704382"/>
          <a:ext cx="5185074" cy="30088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02760">
                  <a:extLst>
                    <a:ext uri="{9D8B030D-6E8A-4147-A177-3AD203B41FA5}">
                      <a16:colId xmlns:a16="http://schemas.microsoft.com/office/drawing/2014/main" val="1083503819"/>
                    </a:ext>
                  </a:extLst>
                </a:gridCol>
                <a:gridCol w="2482314">
                  <a:extLst>
                    <a:ext uri="{9D8B030D-6E8A-4147-A177-3AD203B41FA5}">
                      <a16:colId xmlns:a16="http://schemas.microsoft.com/office/drawing/2014/main" val="3658649343"/>
                    </a:ext>
                  </a:extLst>
                </a:gridCol>
              </a:tblGrid>
              <a:tr h="231452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SUGGESTED NEW TRADE AREA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LOCAL MUNICIPALITY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7649832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Vanderbijlpark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Emfuleni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7979018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Vereeniging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Emfuleni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023541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Sharpeville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Emfuleni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7316529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>
                          <a:effectLst/>
                        </a:rPr>
                        <a:t>Springs</a:t>
                      </a:r>
                      <a:endParaRPr lang="en-ZA" sz="1600" b="1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dirty="0">
                          <a:effectLst/>
                        </a:rPr>
                        <a:t>Ekurhuleni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0660484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Kwa-Thema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dirty="0">
                          <a:effectLst/>
                        </a:rPr>
                        <a:t>Ekurhuleni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8524122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Johannesburg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City of Johannesburg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1381606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Soweto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dirty="0">
                          <a:effectLst/>
                        </a:rPr>
                        <a:t>City of Johannesburg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6542969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Soshanguve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City of Tshwane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577016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Ga-Rankuwa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dirty="0">
                          <a:effectLst/>
                        </a:rPr>
                        <a:t>City of Tshwane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3676437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Pretoria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City of Tshwane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4286933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Akasia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>
                          <a:effectLst/>
                        </a:rPr>
                        <a:t>City of Tshwane</a:t>
                      </a: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9784872"/>
                  </a:ext>
                </a:extLst>
              </a:tr>
              <a:tr h="231452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Centurion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400" dirty="0">
                          <a:effectLst/>
                        </a:rPr>
                        <a:t>City of Tshwane</a:t>
                      </a:r>
                      <a:endParaRPr lang="en-ZA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55276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8AB53EC-C0F5-7CFA-9107-5B5FB64BBC19}"/>
              </a:ext>
            </a:extLst>
          </p:cNvPr>
          <p:cNvSpPr txBox="1"/>
          <p:nvPr/>
        </p:nvSpPr>
        <p:spPr>
          <a:xfrm>
            <a:off x="364490" y="1142023"/>
            <a:ext cx="5185074" cy="369332"/>
          </a:xfrm>
          <a:prstGeom prst="rect">
            <a:avLst/>
          </a:prstGeom>
          <a:solidFill>
            <a:srgbClr val="3A5A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AFFORDABLE HOUSING 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21AFF6-7820-838D-FA65-0800A8DB767A}"/>
              </a:ext>
            </a:extLst>
          </p:cNvPr>
          <p:cNvSpPr txBox="1"/>
          <p:nvPr/>
        </p:nvSpPr>
        <p:spPr>
          <a:xfrm>
            <a:off x="6465904" y="1142023"/>
            <a:ext cx="5185074" cy="369332"/>
          </a:xfrm>
          <a:prstGeom prst="rect">
            <a:avLst/>
          </a:prstGeom>
          <a:solidFill>
            <a:srgbClr val="3A5A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STUDENT ACCOMMODATION</a:t>
            </a:r>
            <a:endParaRPr lang="en-Z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AD9218-8563-4806-A8DA-DD841EB7F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1817" y="196758"/>
            <a:ext cx="1029335" cy="10343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2272BA-909C-2118-2DD3-D09D231A6E6E}"/>
              </a:ext>
            </a:extLst>
          </p:cNvPr>
          <p:cNvSpPr txBox="1"/>
          <p:nvPr/>
        </p:nvSpPr>
        <p:spPr>
          <a:xfrm>
            <a:off x="3503463" y="4906285"/>
            <a:ext cx="5185074" cy="369332"/>
          </a:xfrm>
          <a:prstGeom prst="rect">
            <a:avLst/>
          </a:prstGeom>
          <a:solidFill>
            <a:srgbClr val="3A5A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 “NO-GO AREAS</a:t>
            </a:r>
            <a:endParaRPr lang="en-ZA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1D6122B-DC70-731F-F8F5-801468BFB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275318"/>
              </p:ext>
            </p:extLst>
          </p:nvPr>
        </p:nvGraphicFramePr>
        <p:xfrm>
          <a:off x="3511550" y="5438624"/>
          <a:ext cx="5168900" cy="10035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07202">
                  <a:extLst>
                    <a:ext uri="{9D8B030D-6E8A-4147-A177-3AD203B41FA5}">
                      <a16:colId xmlns:a16="http://schemas.microsoft.com/office/drawing/2014/main" val="3764057730"/>
                    </a:ext>
                  </a:extLst>
                </a:gridCol>
                <a:gridCol w="2461698">
                  <a:extLst>
                    <a:ext uri="{9D8B030D-6E8A-4147-A177-3AD203B41FA5}">
                      <a16:colId xmlns:a16="http://schemas.microsoft.com/office/drawing/2014/main" val="4141083525"/>
                    </a:ext>
                  </a:extLst>
                </a:gridCol>
              </a:tblGrid>
              <a:tr h="25087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Affordable Housing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effectLst/>
                        </a:rPr>
                        <a:t>Student Housing</a:t>
                      </a: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5241623"/>
                  </a:ext>
                </a:extLst>
              </a:tr>
              <a:tr h="250875">
                <a:tc rowSpan="3">
                  <a:txBody>
                    <a:bodyPr/>
                    <a:lstStyle/>
                    <a:p>
                      <a:pPr algn="l">
                        <a:spcAft>
                          <a:spcPts val="800"/>
                        </a:spcAft>
                      </a:pP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Bronkhorstspruit</a:t>
                      </a:r>
                      <a:endParaRPr lang="en-ZA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Randburg</a:t>
                      </a:r>
                      <a:endParaRPr lang="en-ZA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3985600"/>
                  </a:ext>
                </a:extLst>
              </a:tr>
              <a:tr h="250875">
                <a:tc vMerge="1"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Bronkhorstspruit</a:t>
                      </a:r>
                      <a:endParaRPr lang="en-ZA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6991947"/>
                  </a:ext>
                </a:extLst>
              </a:tr>
              <a:tr h="250875">
                <a:tc vMerge="1"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ZA" sz="1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Kempton Park</a:t>
                      </a:r>
                      <a:endParaRPr lang="en-ZA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965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24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288C-901D-481A-B6BB-17943038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9. RECOMMENDATIONS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01B13-E8DC-4B66-AC93-1F4BFC439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60594-3629-47FA-97A9-AC7209955A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244591"/>
            <a:ext cx="1436370" cy="61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AD9218-8563-4806-A8DA-DD841EB7F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59147" y="145595"/>
            <a:ext cx="1029335" cy="10343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9BDF7-D45E-38D1-FC80-AF6AD1119C7C}"/>
              </a:ext>
            </a:extLst>
          </p:cNvPr>
          <p:cNvSpPr txBox="1"/>
          <p:nvPr/>
        </p:nvSpPr>
        <p:spPr>
          <a:xfrm>
            <a:off x="1009649" y="1340697"/>
            <a:ext cx="10344151" cy="374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High levels of support are required for the rental housing market to recover from the COVID-19 impacts: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Efficient funding structure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Incentives and pardons for companies that contribute to the provision of affordable housing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Policy that addresses the unique challenges and changes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Integration with other development sector stakeholders in the property sectors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 review of the defining features of the Social and Affordable rental housing market affordability levels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Further localised market feasibility studies should be conducted to understand more localised dynamics of trade areas and proposed areas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potential demand figures determined for social, affordable and student housing should not be exceeded to avoid oversupply.</a:t>
            </a:r>
          </a:p>
        </p:txBody>
      </p:sp>
    </p:spTree>
    <p:extLst>
      <p:ext uri="{BB962C8B-B14F-4D97-AF65-F5344CB8AC3E}">
        <p14:creationId xmlns:p14="http://schemas.microsoft.com/office/powerpoint/2010/main" val="670867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4E14A0-264E-4157-A871-85BB8566A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8000"/>
          </a:blip>
          <a:srcRect l="3142" r="9414"/>
          <a:stretch/>
        </p:blipFill>
        <p:spPr>
          <a:xfrm flipH="1">
            <a:off x="0" y="0"/>
            <a:ext cx="12192000" cy="68876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F3A927-2845-465B-92AF-2CEAEF0B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ACC51-CD94-4C3A-9A6A-338E3601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379857" cy="4351338"/>
          </a:xfrm>
        </p:spPr>
        <p:txBody>
          <a:bodyPr>
            <a:normAutofit lnSpcReduction="10000"/>
          </a:bodyPr>
          <a:lstStyle/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r>
              <a:rPr lang="en-GB" sz="2400" b="1" dirty="0"/>
              <a:t>WHO IS URBAN-ECON</a:t>
            </a:r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r>
              <a:rPr lang="en-GB" sz="2400" b="1" dirty="0"/>
              <a:t>INTRODUCTION &amp; APPROACH</a:t>
            </a:r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r>
              <a:rPr lang="en-GB" sz="2400" b="1" dirty="0"/>
              <a:t>STUDY AREA</a:t>
            </a:r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r>
              <a:rPr lang="en-GB" sz="2400" b="1" dirty="0"/>
              <a:t>MARKET DRIVERS AND TRENDS</a:t>
            </a:r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r>
              <a:rPr lang="en-GB" sz="2400" b="1" dirty="0"/>
              <a:t>POTENTIAL MARKET DEMAND</a:t>
            </a:r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r>
              <a:rPr lang="en-GB" sz="2400" b="1" dirty="0"/>
              <a:t>INDUSTRY INTERVIEWS</a:t>
            </a:r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r>
              <a:rPr lang="en-GB" sz="2400" b="1" dirty="0"/>
              <a:t>GPF PORTFOLIO REVIEW</a:t>
            </a:r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r>
              <a:rPr lang="en-GB" sz="2400" b="1" dirty="0"/>
              <a:t>PROPOSED NEW TREND AREAS</a:t>
            </a:r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r>
              <a:rPr lang="en-GB" sz="2400" b="1" dirty="0"/>
              <a:t>RECOMMENDATIONS</a:t>
            </a:r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endParaRPr lang="en-GB" sz="2400" b="1" dirty="0"/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endParaRPr lang="en-GB" sz="2400" b="1" dirty="0"/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endParaRPr lang="en-GB" sz="2400" b="1" dirty="0"/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endParaRPr lang="en-GB" sz="2400" b="1" dirty="0"/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endParaRPr lang="en-GB" sz="2400" b="1" dirty="0"/>
          </a:p>
          <a:p>
            <a:pPr marL="514350" indent="-514350">
              <a:spcAft>
                <a:spcPts val="400"/>
              </a:spcAft>
              <a:buFont typeface="+mj-lt"/>
              <a:buAutoNum type="arabicPeriod"/>
            </a:pPr>
            <a:endParaRPr lang="en-GB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F1BC0-003C-4FEC-A3C9-55D301E3A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085525-F139-4BAC-8856-949AC1500B1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244591"/>
            <a:ext cx="1436370" cy="613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68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3F3735-4CB0-8AB5-D98B-AC9A62D6BAC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1 . WHO IS UE PROPERTY DEVELOPMENT SERVICES</a:t>
            </a:r>
            <a:endParaRPr lang="en-ZA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61ABBE-6319-F6D5-FF2A-730CD1692E1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244591"/>
            <a:ext cx="1436370" cy="61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989F4F-1FB6-16D0-A794-51BD7A881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F808820-363D-CE80-BD9D-ED61115C6BBD}"/>
              </a:ext>
            </a:extLst>
          </p:cNvPr>
          <p:cNvSpPr txBox="1"/>
          <p:nvPr/>
        </p:nvSpPr>
        <p:spPr>
          <a:xfrm>
            <a:off x="286634" y="1790859"/>
            <a:ext cx="6287822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en-GB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Urban-Econ is the </a:t>
            </a:r>
            <a:r>
              <a:rPr lang="en-GB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leading market research </a:t>
            </a:r>
            <a:r>
              <a:rPr lang="en-GB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company is South Africa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en-GB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PDS Unit comprises of </a:t>
            </a:r>
            <a:r>
              <a:rPr lang="en-GB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registered</a:t>
            </a:r>
            <a:r>
              <a:rPr lang="en-GB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GB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property specialists</a:t>
            </a:r>
            <a:endParaRPr lang="en-GB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en-GB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Have executed </a:t>
            </a:r>
            <a:r>
              <a:rPr lang="en-GB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ground-breaking research </a:t>
            </a:r>
            <a:r>
              <a:rPr lang="en-GB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on the economics of the property market. 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en-GB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Customised techniques </a:t>
            </a:r>
            <a:r>
              <a:rPr lang="en-GB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for research &amp; application</a:t>
            </a:r>
          </a:p>
          <a:p>
            <a:pPr marL="228600" indent="-228600" algn="just">
              <a:lnSpc>
                <a:spcPct val="150000"/>
              </a:lnSpc>
              <a:buAutoNum type="arabicPeriod"/>
            </a:pPr>
            <a:r>
              <a:rPr lang="en-GB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Cover all </a:t>
            </a:r>
            <a:r>
              <a:rPr lang="en-GB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property market segments </a:t>
            </a:r>
            <a:r>
              <a:rPr lang="en-GB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and sectors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F1FDD6A-B879-66B4-7A71-00DC793EBF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270" y="1184659"/>
            <a:ext cx="3763756" cy="2664296"/>
          </a:xfrm>
          <a:prstGeom prst="rect">
            <a:avLst/>
          </a:prstGeom>
          <a:noFill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381AC4E-433D-14D7-6747-39229456D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135" y="3883124"/>
            <a:ext cx="1616747" cy="227402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1A1A914-569E-45F0-FB02-A85FD76960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38" r="53761"/>
          <a:stretch/>
        </p:blipFill>
        <p:spPr>
          <a:xfrm>
            <a:off x="10112076" y="3848955"/>
            <a:ext cx="1793290" cy="23348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7250B1C-8FD2-6879-6D97-DB059F15EB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1600" y="3909760"/>
            <a:ext cx="1605341" cy="22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90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17B4-3010-47B7-959E-0CB1BCEA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480"/>
            <a:ext cx="10515600" cy="1325563"/>
          </a:xfrm>
        </p:spPr>
        <p:txBody>
          <a:bodyPr/>
          <a:lstStyle/>
          <a:p>
            <a:r>
              <a:rPr lang="en-GB" dirty="0"/>
              <a:t>2 . INTRODUCTION &amp; APPROACH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D4420-5F6B-4CBC-961F-EA6C68EA99BF}"/>
              </a:ext>
            </a:extLst>
          </p:cNvPr>
          <p:cNvSpPr txBox="1"/>
          <p:nvPr/>
        </p:nvSpPr>
        <p:spPr>
          <a:xfrm>
            <a:off x="838200" y="1210939"/>
            <a:ext cx="10647218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ZA" b="1" dirty="0">
                <a:latin typeface="Calibri" panose="020F0502020204030204" pitchFamily="34" charset="0"/>
                <a:cs typeface="Times New Roman" panose="02020603050405020304" pitchFamily="18" charset="0"/>
              </a:rPr>
              <a:t>Purpose: </a:t>
            </a:r>
            <a:r>
              <a:rPr lang="en-Z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review of a study on the impact of COVID-19 on the affordable rental housing market.</a:t>
            </a:r>
          </a:p>
          <a:p>
            <a:pPr algn="just">
              <a:spcAft>
                <a:spcPts val="800"/>
              </a:spcAft>
            </a:pPr>
            <a:r>
              <a:rPr lang="en-Z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objectives:</a:t>
            </a:r>
          </a:p>
          <a:p>
            <a:pPr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Impact of COVID-19 on the property sector and new trends and stimulation packages</a:t>
            </a:r>
          </a:p>
          <a:p>
            <a:pPr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Economic drivers and trends, demographic profile and development and growth of trade areas</a:t>
            </a:r>
          </a:p>
          <a:p>
            <a:pPr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Potential new emerging areas for investment and appropriate product</a:t>
            </a:r>
          </a:p>
          <a:p>
            <a:pPr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Comprehensive market study is required to estimate the residential potential of these areas</a:t>
            </a:r>
            <a:endParaRPr lang="en-ZA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Provide feedback on the relevance of the GPF’s products in the market</a:t>
            </a:r>
            <a:endParaRPr lang="en-ZA" sz="14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F57A8-E785-4C12-BE21-5804F1FF08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44CB53-0FD7-4D8E-9286-4F46FD34EEC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244591"/>
            <a:ext cx="1436370" cy="61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4493-FDC9-467D-B6FE-E6B4D22BA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9024" y="436672"/>
            <a:ext cx="1029335" cy="103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15128BF-9244-8873-6D1A-EBDE2E4F9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204" y="4001422"/>
            <a:ext cx="7531591" cy="27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9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288C-901D-481A-B6BB-179430382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STUDY AREA</a:t>
            </a:r>
            <a:endParaRPr lang="en-ZA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6CBD3B-7762-45DA-8A4F-FAE15F6A1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3C6AC5-16E1-42FE-8317-0725A0811D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244591"/>
            <a:ext cx="1436370" cy="61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166FBA-AA76-4BAC-8E7C-B1BB5E7E0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6443" y="267086"/>
            <a:ext cx="1029335" cy="103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ACE40AD-06A2-AA71-5452-D595BEFB0A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67" y="1897632"/>
            <a:ext cx="5731510" cy="405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8CA57B8-2EA1-7601-8392-E3300CDEDF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118" y="1897632"/>
            <a:ext cx="5731510" cy="40525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188F5F-7EC3-40D3-6FD1-4090677F4012}"/>
              </a:ext>
            </a:extLst>
          </p:cNvPr>
          <p:cNvSpPr txBox="1"/>
          <p:nvPr/>
        </p:nvSpPr>
        <p:spPr>
          <a:xfrm>
            <a:off x="387767" y="1506021"/>
            <a:ext cx="5731509" cy="369332"/>
          </a:xfrm>
          <a:prstGeom prst="rect">
            <a:avLst/>
          </a:prstGeom>
          <a:solidFill>
            <a:srgbClr val="3A5A62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Affordable Housing Trade Areas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0D11D-CE1D-474F-569F-0D5CA0A4AC81}"/>
              </a:ext>
            </a:extLst>
          </p:cNvPr>
          <p:cNvSpPr txBox="1"/>
          <p:nvPr/>
        </p:nvSpPr>
        <p:spPr>
          <a:xfrm>
            <a:off x="6195119" y="1506021"/>
            <a:ext cx="5731509" cy="369332"/>
          </a:xfrm>
          <a:prstGeom prst="rect">
            <a:avLst/>
          </a:prstGeom>
          <a:solidFill>
            <a:srgbClr val="3A5A62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Student Accommodation Trade Areas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6E2F1-7298-9EBB-F192-C16EAF19C3FC}"/>
              </a:ext>
            </a:extLst>
          </p:cNvPr>
          <p:cNvSpPr txBox="1"/>
          <p:nvPr/>
        </p:nvSpPr>
        <p:spPr>
          <a:xfrm>
            <a:off x="497341" y="3600752"/>
            <a:ext cx="124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Randburg CBD and Surrounds</a:t>
            </a:r>
            <a:endParaRPr lang="en-ZA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B34E90-9ECB-4D15-03B9-D624790A19E4}"/>
              </a:ext>
            </a:extLst>
          </p:cNvPr>
          <p:cNvSpPr txBox="1"/>
          <p:nvPr/>
        </p:nvSpPr>
        <p:spPr>
          <a:xfrm>
            <a:off x="1500861" y="2899925"/>
            <a:ext cx="1014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Pretoria CBD</a:t>
            </a:r>
            <a:endParaRPr lang="en-ZA" sz="1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CD4A0-239C-05E8-B933-BA8750542E17}"/>
              </a:ext>
            </a:extLst>
          </p:cNvPr>
          <p:cNvSpPr txBox="1"/>
          <p:nvPr/>
        </p:nvSpPr>
        <p:spPr>
          <a:xfrm>
            <a:off x="4797514" y="3464116"/>
            <a:ext cx="1245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Bronkhorstspruit</a:t>
            </a:r>
            <a:endParaRPr lang="en-ZA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5C7AA-E9B6-37CD-E5C6-7F4BD36A9200}"/>
              </a:ext>
            </a:extLst>
          </p:cNvPr>
          <p:cNvSpPr txBox="1"/>
          <p:nvPr/>
        </p:nvSpPr>
        <p:spPr>
          <a:xfrm>
            <a:off x="4563405" y="4513492"/>
            <a:ext cx="2722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Johannesburg CBD</a:t>
            </a:r>
            <a:endParaRPr lang="en-ZA" sz="1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F870E7-4863-283F-8401-AE55DE7B7D8C}"/>
              </a:ext>
            </a:extLst>
          </p:cNvPr>
          <p:cNvSpPr txBox="1"/>
          <p:nvPr/>
        </p:nvSpPr>
        <p:spPr>
          <a:xfrm>
            <a:off x="4232944" y="4233812"/>
            <a:ext cx="2722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Benoni</a:t>
            </a:r>
            <a:endParaRPr lang="en-ZA" sz="1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65B05D-ACFA-227E-5B8E-FBE669F0AA5B}"/>
              </a:ext>
            </a:extLst>
          </p:cNvPr>
          <p:cNvSpPr txBox="1"/>
          <p:nvPr/>
        </p:nvSpPr>
        <p:spPr>
          <a:xfrm>
            <a:off x="4367954" y="3840280"/>
            <a:ext cx="2722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Kempton Park</a:t>
            </a:r>
            <a:endParaRPr lang="en-ZA" sz="1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69863D-A281-78FE-3B97-545B2FC0F9CB}"/>
              </a:ext>
            </a:extLst>
          </p:cNvPr>
          <p:cNvSpPr txBox="1"/>
          <p:nvPr/>
        </p:nvSpPr>
        <p:spPr>
          <a:xfrm>
            <a:off x="1609564" y="2476099"/>
            <a:ext cx="1245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Pretoria North</a:t>
            </a:r>
            <a:endParaRPr lang="en-ZA" sz="1200" dirty="0">
              <a:solidFill>
                <a:schemeClr val="bg1"/>
              </a:solidFill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F980BB7-8681-0137-CCAB-A2A6C2ACCE7D}"/>
              </a:ext>
            </a:extLst>
          </p:cNvPr>
          <p:cNvCxnSpPr>
            <a:cxnSpLocks/>
          </p:cNvCxnSpPr>
          <p:nvPr/>
        </p:nvCxnSpPr>
        <p:spPr>
          <a:xfrm rot="10800000">
            <a:off x="2675720" y="2605265"/>
            <a:ext cx="415639" cy="276999"/>
          </a:xfrm>
          <a:prstGeom prst="bentConnector3">
            <a:avLst/>
          </a:prstGeom>
          <a:ln w="12700">
            <a:solidFill>
              <a:schemeClr val="tx1"/>
            </a:solidFill>
            <a:headEnd type="oval" w="sm" len="med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D956EACF-D740-A5CC-F4EB-4AAB03E3B4D1}"/>
              </a:ext>
            </a:extLst>
          </p:cNvPr>
          <p:cNvCxnSpPr>
            <a:cxnSpLocks/>
          </p:cNvCxnSpPr>
          <p:nvPr/>
        </p:nvCxnSpPr>
        <p:spPr>
          <a:xfrm rot="10800000">
            <a:off x="2515360" y="3006916"/>
            <a:ext cx="415639" cy="276999"/>
          </a:xfrm>
          <a:prstGeom prst="bentConnector3">
            <a:avLst/>
          </a:prstGeom>
          <a:ln w="12700">
            <a:solidFill>
              <a:schemeClr val="tx1"/>
            </a:solidFill>
            <a:headEnd type="oval" w="sm" len="med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995CD45-A27E-8A10-3ED2-58543290E110}"/>
              </a:ext>
            </a:extLst>
          </p:cNvPr>
          <p:cNvCxnSpPr>
            <a:cxnSpLocks/>
          </p:cNvCxnSpPr>
          <p:nvPr/>
        </p:nvCxnSpPr>
        <p:spPr>
          <a:xfrm rot="10800000">
            <a:off x="1632461" y="3719015"/>
            <a:ext cx="1251078" cy="343402"/>
          </a:xfrm>
          <a:prstGeom prst="bentConnector3">
            <a:avLst/>
          </a:prstGeom>
          <a:ln w="12700">
            <a:solidFill>
              <a:schemeClr val="tx1"/>
            </a:solidFill>
            <a:headEnd type="oval" w="sm" len="med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712C15F5-02C6-4367-B165-435A8FF1F73A}"/>
              </a:ext>
            </a:extLst>
          </p:cNvPr>
          <p:cNvCxnSpPr>
            <a:cxnSpLocks/>
          </p:cNvCxnSpPr>
          <p:nvPr/>
        </p:nvCxnSpPr>
        <p:spPr>
          <a:xfrm rot="10800000">
            <a:off x="3091359" y="4394591"/>
            <a:ext cx="1472046" cy="257400"/>
          </a:xfrm>
          <a:prstGeom prst="bentConnector3">
            <a:avLst/>
          </a:prstGeom>
          <a:ln w="12700">
            <a:solidFill>
              <a:schemeClr val="tx1"/>
            </a:solidFill>
            <a:headEnd type="oval" w="sm" len="med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4CF2AC8A-14A4-ED69-A552-011866D0A564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3619500" y="4209194"/>
            <a:ext cx="613444" cy="163119"/>
          </a:xfrm>
          <a:prstGeom prst="bentConnector3">
            <a:avLst/>
          </a:prstGeom>
          <a:ln w="12700">
            <a:solidFill>
              <a:schemeClr val="tx1"/>
            </a:solidFill>
            <a:headEnd type="oval" w="sm" len="med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0650F4D8-433B-F3BE-9FAE-478498A8C291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 flipV="1">
            <a:off x="3352946" y="3978779"/>
            <a:ext cx="1015009" cy="138499"/>
          </a:xfrm>
          <a:prstGeom prst="bentConnector3">
            <a:avLst/>
          </a:prstGeom>
          <a:ln w="12700">
            <a:solidFill>
              <a:schemeClr val="tx1"/>
            </a:solidFill>
            <a:headEnd type="oval" w="sm" len="med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43643320-C5C1-8F79-3373-D50C0631B070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 flipV="1">
            <a:off x="4219124" y="3602616"/>
            <a:ext cx="578391" cy="7769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oval" w="sm" len="med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A5FD8301-8FBD-0522-AA43-D58231734F95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>
            <a:off x="4232944" y="3475330"/>
            <a:ext cx="564570" cy="127287"/>
          </a:xfrm>
          <a:prstGeom prst="bentConnector3">
            <a:avLst/>
          </a:prstGeom>
          <a:ln w="12700">
            <a:solidFill>
              <a:schemeClr val="tx1"/>
            </a:solidFill>
            <a:headEnd type="oval" w="sm" len="med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643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288C-901D-481A-B6BB-17943038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4. MARKET DRIVERS AND TRENDS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ED46B-196E-4758-8090-3582093CB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D4E0A-EE34-49F4-B85A-FFC436FD9E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067031"/>
            <a:ext cx="1436370" cy="6134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6CE8D3-FC64-5F76-DB87-22DA2CC597D4}"/>
              </a:ext>
            </a:extLst>
          </p:cNvPr>
          <p:cNvSpPr txBox="1"/>
          <p:nvPr/>
        </p:nvSpPr>
        <p:spPr>
          <a:xfrm>
            <a:off x="838200" y="1099388"/>
            <a:ext cx="10515600" cy="369332"/>
          </a:xfrm>
          <a:prstGeom prst="rect">
            <a:avLst/>
          </a:prstGeom>
          <a:solidFill>
            <a:srgbClr val="3A5A62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ECONOMIC AND SOCIO-DEMOGRAPHIC PROFILE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429642-C945-4E1E-8E4F-8CFBABE0AAEA}"/>
              </a:ext>
            </a:extLst>
          </p:cNvPr>
          <p:cNvSpPr txBox="1"/>
          <p:nvPr/>
        </p:nvSpPr>
        <p:spPr>
          <a:xfrm>
            <a:off x="838200" y="1468720"/>
            <a:ext cx="10515600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US" sz="1400" dirty="0"/>
              <a:t>General economic growth in GVA in Gauteng with a slowdown from 2019 </a:t>
            </a:r>
          </a:p>
          <a:p>
            <a:pPr indent="-342900" algn="just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Increase in population at average of 2,55% population and 2,62% household growth rate</a:t>
            </a:r>
          </a:p>
          <a:p>
            <a:pPr indent="-342900" algn="just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Most of the population in the trade areas have some secondary education or Grade 12. </a:t>
            </a:r>
          </a:p>
          <a:p>
            <a:pPr indent="-342900" algn="just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Significant potentially economically active population </a:t>
            </a:r>
          </a:p>
          <a:p>
            <a:pPr indent="-342900" algn="just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cs typeface="Times New Roman" panose="02020603050405020304" pitchFamily="18" charset="0"/>
              </a:rPr>
              <a:t>The largest portion of the population falls within the low-income range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27E667-367F-4620-9BCA-77268EA6D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7364" y="761936"/>
            <a:ext cx="1029335" cy="10343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DCBC8-E60A-0058-7E90-D5B8666AF087}"/>
              </a:ext>
            </a:extLst>
          </p:cNvPr>
          <p:cNvSpPr txBox="1"/>
          <p:nvPr/>
        </p:nvSpPr>
        <p:spPr>
          <a:xfrm>
            <a:off x="838200" y="3316698"/>
            <a:ext cx="5257800" cy="369332"/>
          </a:xfrm>
          <a:prstGeom prst="rect">
            <a:avLst/>
          </a:prstGeom>
          <a:solidFill>
            <a:srgbClr val="3A5A62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AFFORDABLE HOUSING MARKET TRENDS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8C1C13-2E4F-DAB2-C696-D8D3C3F10E7A}"/>
              </a:ext>
            </a:extLst>
          </p:cNvPr>
          <p:cNvSpPr txBox="1"/>
          <p:nvPr/>
        </p:nvSpPr>
        <p:spPr>
          <a:xfrm>
            <a:off x="838200" y="3686030"/>
            <a:ext cx="5257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The most prominent dwelling typology across all trade areas is house on a separate stand.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Areas with preference of bonded &amp; rental housing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Unit size &amp; Rental price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Key amenities: parking, Wi-Fi, security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Rent mostly includes levies, electricity and water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COVID-19 impacts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Decreasing performance in rental housing in GP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EA2021-C123-66CE-53AD-6A543BDAB7E7}"/>
              </a:ext>
            </a:extLst>
          </p:cNvPr>
          <p:cNvSpPr txBox="1"/>
          <p:nvPr/>
        </p:nvSpPr>
        <p:spPr>
          <a:xfrm>
            <a:off x="6267449" y="3730953"/>
            <a:ext cx="5257800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General decrease in enrolments between 2018 and 2020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On-campus student accommodation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Private student accommodation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Average rental rates range from R3 500 to more that 5 500 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High occupancy levels due to insufficient supply – up to 98%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en-GB" sz="1400" dirty="0"/>
              <a:t>Decrease in escalation after COVID-19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676B4F-A84B-DD90-E2A7-E54E3FB997D1}"/>
              </a:ext>
            </a:extLst>
          </p:cNvPr>
          <p:cNvSpPr txBox="1"/>
          <p:nvPr/>
        </p:nvSpPr>
        <p:spPr>
          <a:xfrm>
            <a:off x="6267449" y="3316698"/>
            <a:ext cx="5257800" cy="369332"/>
          </a:xfrm>
          <a:prstGeom prst="rect">
            <a:avLst/>
          </a:prstGeom>
          <a:solidFill>
            <a:srgbClr val="3A5A62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STUDENT HOUSING MARKET TRENDS</a:t>
            </a:r>
            <a:endParaRPr lang="en-Z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1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288C-901D-481A-B6BB-17943038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5. POTENTIAL MARKET DEMAND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01B13-E8DC-4B66-AC93-1F4BFC439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60594-3629-47FA-97A9-AC7209955A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244591"/>
            <a:ext cx="1436370" cy="6134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793453-3F95-DA5B-779E-2B49F9363A28}"/>
              </a:ext>
            </a:extLst>
          </p:cNvPr>
          <p:cNvSpPr txBox="1"/>
          <p:nvPr/>
        </p:nvSpPr>
        <p:spPr>
          <a:xfrm>
            <a:off x="838200" y="1099388"/>
            <a:ext cx="10515600" cy="369332"/>
          </a:xfrm>
          <a:prstGeom prst="rect">
            <a:avLst/>
          </a:prstGeom>
          <a:solidFill>
            <a:srgbClr val="3A5A62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AFFORDABLE &amp; STUDENT HOUSING MARKET DEMAND</a:t>
            </a:r>
            <a:endParaRPr lang="en-ZA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182710-6561-3AAC-5FB5-A2C2F72CF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103756"/>
              </p:ext>
            </p:extLst>
          </p:nvPr>
        </p:nvGraphicFramePr>
        <p:xfrm>
          <a:off x="838200" y="1581731"/>
          <a:ext cx="5481224" cy="45754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92584">
                  <a:extLst>
                    <a:ext uri="{9D8B030D-6E8A-4147-A177-3AD203B41FA5}">
                      <a16:colId xmlns:a16="http://schemas.microsoft.com/office/drawing/2014/main" val="3787664484"/>
                    </a:ext>
                  </a:extLst>
                </a:gridCol>
                <a:gridCol w="1222160">
                  <a:extLst>
                    <a:ext uri="{9D8B030D-6E8A-4147-A177-3AD203B41FA5}">
                      <a16:colId xmlns:a16="http://schemas.microsoft.com/office/drawing/2014/main" val="3502023303"/>
                    </a:ext>
                  </a:extLst>
                </a:gridCol>
                <a:gridCol w="1222160">
                  <a:extLst>
                    <a:ext uri="{9D8B030D-6E8A-4147-A177-3AD203B41FA5}">
                      <a16:colId xmlns:a16="http://schemas.microsoft.com/office/drawing/2014/main" val="344442403"/>
                    </a:ext>
                  </a:extLst>
                </a:gridCol>
                <a:gridCol w="1222160">
                  <a:extLst>
                    <a:ext uri="{9D8B030D-6E8A-4147-A177-3AD203B41FA5}">
                      <a16:colId xmlns:a16="http://schemas.microsoft.com/office/drawing/2014/main" val="4291269989"/>
                    </a:ext>
                  </a:extLst>
                </a:gridCol>
                <a:gridCol w="1222160">
                  <a:extLst>
                    <a:ext uri="{9D8B030D-6E8A-4147-A177-3AD203B41FA5}">
                      <a16:colId xmlns:a16="http://schemas.microsoft.com/office/drawing/2014/main" val="2615484084"/>
                    </a:ext>
                  </a:extLst>
                </a:gridCol>
              </a:tblGrid>
              <a:tr h="191348">
                <a:tc rowSpan="2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 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CRU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SOCIAL HOUSING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AFFORDABLE HOUSING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3192055"/>
                  </a:ext>
                </a:extLst>
              </a:tr>
              <a:tr h="191348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PRIMARY MARKET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SECONDARY MARKET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994349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Randburg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6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6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3366659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2023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473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871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672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3727344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4 210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8 445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6 258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5 978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5748829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Pretoria CBD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4878092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2023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247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462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669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0485773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2 175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4 073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4 409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5 898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5250785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Pretoria North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851265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2023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168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252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183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162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7308687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1 481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2 224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1 616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1 430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799083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Bronkhorstspruit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3064761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2023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3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8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3514271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24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41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54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70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2254495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Johannesburg CBD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7151600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2023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1 155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2 105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1 535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1 018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823003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10 272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18 729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13 653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9 058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8927220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Benoni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880878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2023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84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69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7672695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466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732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594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597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483875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Kempton Park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9210941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2023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56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 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56945038"/>
                  </a:ext>
                </a:extLst>
              </a:tr>
              <a:tr h="19134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2030</a:t>
                      </a:r>
                      <a:endParaRPr lang="en-Z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266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489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645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877 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4461003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EAD9218-8563-4806-A8DA-DD841EB7F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7364" y="761936"/>
            <a:ext cx="1029335" cy="10343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2D7F352-D30D-5EB7-7501-5810A27FB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303562"/>
              </p:ext>
            </p:extLst>
          </p:nvPr>
        </p:nvGraphicFramePr>
        <p:xfrm>
          <a:off x="6480700" y="2159828"/>
          <a:ext cx="5007008" cy="37155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55677">
                  <a:extLst>
                    <a:ext uri="{9D8B030D-6E8A-4147-A177-3AD203B41FA5}">
                      <a16:colId xmlns:a16="http://schemas.microsoft.com/office/drawing/2014/main" val="1824281693"/>
                    </a:ext>
                  </a:extLst>
                </a:gridCol>
                <a:gridCol w="641426">
                  <a:extLst>
                    <a:ext uri="{9D8B030D-6E8A-4147-A177-3AD203B41FA5}">
                      <a16:colId xmlns:a16="http://schemas.microsoft.com/office/drawing/2014/main" val="329614748"/>
                    </a:ext>
                  </a:extLst>
                </a:gridCol>
                <a:gridCol w="641981">
                  <a:extLst>
                    <a:ext uri="{9D8B030D-6E8A-4147-A177-3AD203B41FA5}">
                      <a16:colId xmlns:a16="http://schemas.microsoft.com/office/drawing/2014/main" val="1602541993"/>
                    </a:ext>
                  </a:extLst>
                </a:gridCol>
                <a:gridCol w="641981">
                  <a:extLst>
                    <a:ext uri="{9D8B030D-6E8A-4147-A177-3AD203B41FA5}">
                      <a16:colId xmlns:a16="http://schemas.microsoft.com/office/drawing/2014/main" val="2555304245"/>
                    </a:ext>
                  </a:extLst>
                </a:gridCol>
                <a:gridCol w="641981">
                  <a:extLst>
                    <a:ext uri="{9D8B030D-6E8A-4147-A177-3AD203B41FA5}">
                      <a16:colId xmlns:a16="http://schemas.microsoft.com/office/drawing/2014/main" val="3587292673"/>
                    </a:ext>
                  </a:extLst>
                </a:gridCol>
                <a:gridCol w="641981">
                  <a:extLst>
                    <a:ext uri="{9D8B030D-6E8A-4147-A177-3AD203B41FA5}">
                      <a16:colId xmlns:a16="http://schemas.microsoft.com/office/drawing/2014/main" val="3852217078"/>
                    </a:ext>
                  </a:extLst>
                </a:gridCol>
                <a:gridCol w="641981">
                  <a:extLst>
                    <a:ext uri="{9D8B030D-6E8A-4147-A177-3AD203B41FA5}">
                      <a16:colId xmlns:a16="http://schemas.microsoft.com/office/drawing/2014/main" val="3814117731"/>
                    </a:ext>
                  </a:extLst>
                </a:gridCol>
              </a:tblGrid>
              <a:tr h="412836">
                <a:tc gridSpan="7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GB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Student Accommodation 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4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0802362"/>
                  </a:ext>
                </a:extLst>
              </a:tr>
              <a:tr h="412836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i="0" dirty="0">
                          <a:effectLst/>
                          <a:latin typeface="+mn-lt"/>
                        </a:rPr>
                        <a:t>2023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i="0" dirty="0">
                          <a:effectLst/>
                          <a:latin typeface="+mn-lt"/>
                        </a:rPr>
                        <a:t>2025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i="0" dirty="0">
                          <a:effectLst/>
                          <a:latin typeface="+mn-lt"/>
                        </a:rPr>
                        <a:t>2028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i="0" dirty="0">
                          <a:effectLst/>
                          <a:latin typeface="+mn-lt"/>
                        </a:rPr>
                        <a:t>2030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i="0" dirty="0">
                          <a:effectLst/>
                          <a:latin typeface="+mn-lt"/>
                        </a:rPr>
                        <a:t>2033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1" i="0" dirty="0">
                          <a:effectLst/>
                          <a:latin typeface="+mn-lt"/>
                        </a:rPr>
                        <a:t>2035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0706293"/>
                  </a:ext>
                </a:extLst>
              </a:tr>
              <a:tr h="412836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Randburg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effectLst/>
                          <a:latin typeface="+mn-lt"/>
                        </a:rPr>
                        <a:t>540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effectLst/>
                          <a:latin typeface="+mn-lt"/>
                        </a:rPr>
                        <a:t>366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effectLst/>
                          <a:latin typeface="+mn-lt"/>
                        </a:rPr>
                        <a:t>204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effectLst/>
                          <a:latin typeface="+mn-lt"/>
                        </a:rPr>
                        <a:t>138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effectLst/>
                          <a:latin typeface="+mn-lt"/>
                        </a:rPr>
                        <a:t>77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effectLst/>
                          <a:latin typeface="+mn-lt"/>
                        </a:rPr>
                        <a:t>52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9666978"/>
                  </a:ext>
                </a:extLst>
              </a:tr>
              <a:tr h="412836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Pretoria CBD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5 713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3 362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3 031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2 910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2 815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2 790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0582471"/>
                  </a:ext>
                </a:extLst>
              </a:tr>
              <a:tr h="412836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Pretoria North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2 294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1 545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1 498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1 507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1 559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1 614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7118833"/>
                  </a:ext>
                </a:extLst>
              </a:tr>
              <a:tr h="412836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Johannesburg CBD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3 979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3 847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3 791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3 777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3 786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3 808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5111325"/>
                  </a:ext>
                </a:extLst>
              </a:tr>
              <a:tr h="412836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Benoni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633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628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625</a:t>
                      </a:r>
                      <a:endParaRPr lang="en-ZA" sz="1200" b="0" i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620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616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5257890"/>
                  </a:ext>
                </a:extLst>
              </a:tr>
              <a:tr h="412836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Kempton Park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171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115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ZA" sz="12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en-ZA" sz="12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029336"/>
                  </a:ext>
                </a:extLst>
              </a:tr>
              <a:tr h="412836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Vaal</a:t>
                      </a:r>
                      <a:endParaRPr lang="en-ZA" sz="1200" b="1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2 041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1 659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1 887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2 068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2 391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800"/>
                        </a:spcAft>
                      </a:pPr>
                      <a:r>
                        <a:rPr lang="en-ZA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2 645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7960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1898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288C-901D-481A-B6BB-17943038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6. INDUSTRY INTERVIEWS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ED46B-196E-4758-8090-3582093CB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D4E0A-EE34-49F4-B85A-FFC436FD9E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244591"/>
            <a:ext cx="1436370" cy="61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7E667-367F-4620-9BCA-77268EA6D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39132" y="291192"/>
            <a:ext cx="1029335" cy="10343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B51F18-BE04-01F7-F34D-250F8EA9FCDD}"/>
              </a:ext>
            </a:extLst>
          </p:cNvPr>
          <p:cNvSpPr txBox="1"/>
          <p:nvPr/>
        </p:nvSpPr>
        <p:spPr>
          <a:xfrm>
            <a:off x="713877" y="1278574"/>
            <a:ext cx="9347200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spcAft>
                <a:spcPts val="200"/>
              </a:spcAft>
              <a:buFont typeface="+mj-lt"/>
              <a:buAutoNum type="arabicPeriod"/>
            </a:pPr>
            <a:r>
              <a:rPr lang="en-GB" dirty="0"/>
              <a:t>Purpose to gain insight on the on the market dynamics and impact of COVID-19 in the rental housing market</a:t>
            </a:r>
          </a:p>
          <a:p>
            <a:pPr marL="342900" lvl="1" indent="-342900">
              <a:spcAft>
                <a:spcPts val="200"/>
              </a:spcAft>
              <a:buFont typeface="+mj-lt"/>
              <a:buAutoNum type="arabicPeriod"/>
            </a:pPr>
            <a:r>
              <a:rPr lang="en-GB" dirty="0"/>
              <a:t>Question-guided discussions were conducted  </a:t>
            </a:r>
            <a:endParaRPr lang="en-GB" sz="1800" dirty="0"/>
          </a:p>
          <a:p>
            <a:pPr marL="342900" lvl="1" indent="-342900">
              <a:spcAft>
                <a:spcPts val="200"/>
              </a:spcAft>
              <a:buFont typeface="+mj-lt"/>
              <a:buAutoNum type="arabicPeriod"/>
            </a:pPr>
            <a:r>
              <a:rPr lang="en-GB" sz="1800" dirty="0"/>
              <a:t>Face-to-face and telephonic/e-meeting interviews with stakeholders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AE3663-1C76-2271-7CF7-FF00F97FF823}"/>
              </a:ext>
            </a:extLst>
          </p:cNvPr>
          <p:cNvGrpSpPr/>
          <p:nvPr/>
        </p:nvGrpSpPr>
        <p:grpSpPr>
          <a:xfrm>
            <a:off x="3917510" y="4465802"/>
            <a:ext cx="1902622" cy="1170147"/>
            <a:chOff x="7167331" y="4336097"/>
            <a:chExt cx="1902622" cy="1170147"/>
          </a:xfrm>
        </p:grpSpPr>
        <p:sp>
          <p:nvSpPr>
            <p:cNvPr id="25" name="L-Shape 24">
              <a:extLst>
                <a:ext uri="{FF2B5EF4-FFF2-40B4-BE49-F238E27FC236}">
                  <a16:creationId xmlns:a16="http://schemas.microsoft.com/office/drawing/2014/main" id="{56250EF5-7F88-600E-1352-C79BF00B88DA}"/>
                </a:ext>
              </a:extLst>
            </p:cNvPr>
            <p:cNvSpPr/>
            <p:nvPr/>
          </p:nvSpPr>
          <p:spPr>
            <a:xfrm rot="10800000" flipH="1">
              <a:off x="7167331" y="4702795"/>
              <a:ext cx="1902622" cy="803449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4516D53B-F844-DE58-E3DF-35BA0EA94564}"/>
                </a:ext>
              </a:extLst>
            </p:cNvPr>
            <p:cNvSpPr/>
            <p:nvPr/>
          </p:nvSpPr>
          <p:spPr>
            <a:xfrm>
              <a:off x="8750642" y="4336097"/>
              <a:ext cx="276745" cy="292162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2F648C-3249-9DDE-6C6C-211BA64E165E}"/>
                </a:ext>
              </a:extLst>
            </p:cNvPr>
            <p:cNvSpPr txBox="1"/>
            <p:nvPr/>
          </p:nvSpPr>
          <p:spPr>
            <a:xfrm>
              <a:off x="7430559" y="4834166"/>
              <a:ext cx="133299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accent1"/>
                  </a:solidFill>
                </a:rPr>
                <a:t>Property Developers</a:t>
              </a:r>
              <a:endParaRPr lang="ko-KR" alt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CCBE0C1-3166-9BE6-945C-4A56BE4D6503}"/>
              </a:ext>
            </a:extLst>
          </p:cNvPr>
          <p:cNvGrpSpPr/>
          <p:nvPr/>
        </p:nvGrpSpPr>
        <p:grpSpPr>
          <a:xfrm>
            <a:off x="1632702" y="4463634"/>
            <a:ext cx="1902622" cy="1170149"/>
            <a:chOff x="9174441" y="3972364"/>
            <a:chExt cx="1902622" cy="1170149"/>
          </a:xfrm>
        </p:grpSpPr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85D6D1B2-F473-683B-8962-AF83BA66BBDF}"/>
                </a:ext>
              </a:extLst>
            </p:cNvPr>
            <p:cNvSpPr/>
            <p:nvPr/>
          </p:nvSpPr>
          <p:spPr>
            <a:xfrm rot="10800000" flipH="1">
              <a:off x="9174441" y="4339064"/>
              <a:ext cx="1902622" cy="803449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EC5B044F-472F-068C-6C78-5CEDC53DEA89}"/>
                </a:ext>
              </a:extLst>
            </p:cNvPr>
            <p:cNvSpPr/>
            <p:nvPr/>
          </p:nvSpPr>
          <p:spPr>
            <a:xfrm>
              <a:off x="10757753" y="3972364"/>
              <a:ext cx="276745" cy="292162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E65198-DFC2-5169-F793-54213EC01AE7}"/>
                </a:ext>
              </a:extLst>
            </p:cNvPr>
            <p:cNvSpPr txBox="1"/>
            <p:nvPr/>
          </p:nvSpPr>
          <p:spPr>
            <a:xfrm>
              <a:off x="9459255" y="4556122"/>
              <a:ext cx="141258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accent3"/>
                  </a:solidFill>
                </a:rPr>
                <a:t>Government</a:t>
              </a:r>
              <a:endParaRPr lang="ko-KR" alt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01A9B97-6B75-8F02-4F3E-DA6E9C0273AD}"/>
              </a:ext>
            </a:extLst>
          </p:cNvPr>
          <p:cNvGrpSpPr/>
          <p:nvPr/>
        </p:nvGrpSpPr>
        <p:grpSpPr>
          <a:xfrm>
            <a:off x="8471877" y="4461811"/>
            <a:ext cx="1902622" cy="1170150"/>
            <a:chOff x="3124183" y="5040579"/>
            <a:chExt cx="1902622" cy="1170150"/>
          </a:xfrm>
        </p:grpSpPr>
        <p:sp>
          <p:nvSpPr>
            <p:cNvPr id="13" name="L-Shape 12">
              <a:extLst>
                <a:ext uri="{FF2B5EF4-FFF2-40B4-BE49-F238E27FC236}">
                  <a16:creationId xmlns:a16="http://schemas.microsoft.com/office/drawing/2014/main" id="{1912FF5E-4DCB-7272-47AF-20B8073959F0}"/>
                </a:ext>
              </a:extLst>
            </p:cNvPr>
            <p:cNvSpPr/>
            <p:nvPr/>
          </p:nvSpPr>
          <p:spPr>
            <a:xfrm rot="10800000" flipH="1">
              <a:off x="3124183" y="5407280"/>
              <a:ext cx="1902622" cy="803449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ABF25D25-8C58-0C54-CB55-CD5DFCC2A2CC}"/>
                </a:ext>
              </a:extLst>
            </p:cNvPr>
            <p:cNvSpPr/>
            <p:nvPr/>
          </p:nvSpPr>
          <p:spPr>
            <a:xfrm>
              <a:off x="4707493" y="5040579"/>
              <a:ext cx="276745" cy="292162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D4AF47-DE0F-81CC-C669-4B6172F4FB3C}"/>
                </a:ext>
              </a:extLst>
            </p:cNvPr>
            <p:cNvSpPr txBox="1"/>
            <p:nvPr/>
          </p:nvSpPr>
          <p:spPr>
            <a:xfrm>
              <a:off x="3428499" y="5573419"/>
              <a:ext cx="1332991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accent5"/>
                  </a:solidFill>
                </a:rPr>
                <a:t>Agents &amp; Brokers</a:t>
              </a:r>
              <a:endParaRPr lang="ko-KR" altLang="en-US" sz="16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F14A601-8278-BA20-F6D9-2680BDECB731}"/>
              </a:ext>
            </a:extLst>
          </p:cNvPr>
          <p:cNvGrpSpPr/>
          <p:nvPr/>
        </p:nvGrpSpPr>
        <p:grpSpPr>
          <a:xfrm>
            <a:off x="6228150" y="4462313"/>
            <a:ext cx="1902622" cy="1170158"/>
            <a:chOff x="5131294" y="4676839"/>
            <a:chExt cx="1902622" cy="1170158"/>
          </a:xfrm>
        </p:grpSpPr>
        <p:sp>
          <p:nvSpPr>
            <p:cNvPr id="12" name="L-Shape 11">
              <a:extLst>
                <a:ext uri="{FF2B5EF4-FFF2-40B4-BE49-F238E27FC236}">
                  <a16:creationId xmlns:a16="http://schemas.microsoft.com/office/drawing/2014/main" id="{D9800B95-4F96-C5F1-E12C-FEDF0440E58A}"/>
                </a:ext>
              </a:extLst>
            </p:cNvPr>
            <p:cNvSpPr/>
            <p:nvPr/>
          </p:nvSpPr>
          <p:spPr>
            <a:xfrm rot="10800000" flipH="1">
              <a:off x="5131294" y="5043548"/>
              <a:ext cx="1902622" cy="803449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7BCDF402-B2EF-E784-9FA4-CA96923E03CC}"/>
                </a:ext>
              </a:extLst>
            </p:cNvPr>
            <p:cNvSpPr/>
            <p:nvPr/>
          </p:nvSpPr>
          <p:spPr>
            <a:xfrm>
              <a:off x="6714596" y="4676839"/>
              <a:ext cx="276745" cy="292162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DE5243-5702-EA25-BB4A-E5C0B0B0AFCF}"/>
                </a:ext>
              </a:extLst>
            </p:cNvPr>
            <p:cNvSpPr txBox="1"/>
            <p:nvPr/>
          </p:nvSpPr>
          <p:spPr>
            <a:xfrm>
              <a:off x="5403193" y="5178398"/>
              <a:ext cx="133299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accent4"/>
                  </a:solidFill>
                </a:rPr>
                <a:t>Asset Managers</a:t>
              </a:r>
              <a:endParaRPr lang="ko-KR" alt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ED0822-3ED5-EF89-4A1B-065A206DCDD2}"/>
              </a:ext>
            </a:extLst>
          </p:cNvPr>
          <p:cNvGrpSpPr/>
          <p:nvPr/>
        </p:nvGrpSpPr>
        <p:grpSpPr>
          <a:xfrm>
            <a:off x="6228149" y="2848327"/>
            <a:ext cx="1902622" cy="1170147"/>
            <a:chOff x="7167331" y="4336097"/>
            <a:chExt cx="1902622" cy="1170147"/>
          </a:xfrm>
        </p:grpSpPr>
        <p:sp>
          <p:nvSpPr>
            <p:cNvPr id="43" name="L-Shape 42">
              <a:extLst>
                <a:ext uri="{FF2B5EF4-FFF2-40B4-BE49-F238E27FC236}">
                  <a16:creationId xmlns:a16="http://schemas.microsoft.com/office/drawing/2014/main" id="{87A871F0-5F4C-23FA-1D4D-C37AC1FD8A21}"/>
                </a:ext>
              </a:extLst>
            </p:cNvPr>
            <p:cNvSpPr/>
            <p:nvPr/>
          </p:nvSpPr>
          <p:spPr>
            <a:xfrm rot="10800000" flipH="1">
              <a:off x="7167331" y="4702795"/>
              <a:ext cx="1902622" cy="803449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4" name="Rectangle 6">
              <a:extLst>
                <a:ext uri="{FF2B5EF4-FFF2-40B4-BE49-F238E27FC236}">
                  <a16:creationId xmlns:a16="http://schemas.microsoft.com/office/drawing/2014/main" id="{54448E7E-30A5-EFF5-E5E0-3D0E019F3C39}"/>
                </a:ext>
              </a:extLst>
            </p:cNvPr>
            <p:cNvSpPr/>
            <p:nvPr/>
          </p:nvSpPr>
          <p:spPr>
            <a:xfrm>
              <a:off x="8750642" y="4336097"/>
              <a:ext cx="276745" cy="292162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D4B883F-A195-0010-CC57-01DB09C0402B}"/>
                </a:ext>
              </a:extLst>
            </p:cNvPr>
            <p:cNvSpPr txBox="1"/>
            <p:nvPr/>
          </p:nvSpPr>
          <p:spPr>
            <a:xfrm>
              <a:off x="7439231" y="4830902"/>
              <a:ext cx="133299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accent1"/>
                  </a:solidFill>
                </a:rPr>
                <a:t>Financial Institutions</a:t>
              </a:r>
              <a:endParaRPr lang="ko-KR" alt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ADE0A71-24C5-1C30-FDD2-D0D479667D67}"/>
              </a:ext>
            </a:extLst>
          </p:cNvPr>
          <p:cNvGrpSpPr/>
          <p:nvPr/>
        </p:nvGrpSpPr>
        <p:grpSpPr>
          <a:xfrm>
            <a:off x="8525872" y="2843603"/>
            <a:ext cx="1902622" cy="1170149"/>
            <a:chOff x="9174441" y="3972364"/>
            <a:chExt cx="1902622" cy="1170149"/>
          </a:xfrm>
        </p:grpSpPr>
        <p:sp>
          <p:nvSpPr>
            <p:cNvPr id="47" name="L-Shape 46">
              <a:extLst>
                <a:ext uri="{FF2B5EF4-FFF2-40B4-BE49-F238E27FC236}">
                  <a16:creationId xmlns:a16="http://schemas.microsoft.com/office/drawing/2014/main" id="{BDDC4F97-9383-C1EF-45BC-888F1E59F08A}"/>
                </a:ext>
              </a:extLst>
            </p:cNvPr>
            <p:cNvSpPr/>
            <p:nvPr/>
          </p:nvSpPr>
          <p:spPr>
            <a:xfrm rot="10800000" flipH="1">
              <a:off x="9174441" y="4339064"/>
              <a:ext cx="1902622" cy="803449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8" name="Rectangle 6">
              <a:extLst>
                <a:ext uri="{FF2B5EF4-FFF2-40B4-BE49-F238E27FC236}">
                  <a16:creationId xmlns:a16="http://schemas.microsoft.com/office/drawing/2014/main" id="{02926DB8-6C38-08BC-963D-E35A10C379FF}"/>
                </a:ext>
              </a:extLst>
            </p:cNvPr>
            <p:cNvSpPr/>
            <p:nvPr/>
          </p:nvSpPr>
          <p:spPr>
            <a:xfrm>
              <a:off x="10757753" y="3972364"/>
              <a:ext cx="276745" cy="292162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F51DAB2-0C48-27AE-56DF-9D17DDF7A552}"/>
                </a:ext>
              </a:extLst>
            </p:cNvPr>
            <p:cNvSpPr txBox="1"/>
            <p:nvPr/>
          </p:nvSpPr>
          <p:spPr>
            <a:xfrm>
              <a:off x="9483544" y="4444446"/>
              <a:ext cx="141258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accent3"/>
                  </a:solidFill>
                </a:rPr>
                <a:t>Financial Advisory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57CAEEF-8108-3CE5-B6C3-A1D31C267CB1}"/>
              </a:ext>
            </a:extLst>
          </p:cNvPr>
          <p:cNvGrpSpPr/>
          <p:nvPr/>
        </p:nvGrpSpPr>
        <p:grpSpPr>
          <a:xfrm>
            <a:off x="1632703" y="2843610"/>
            <a:ext cx="1902622" cy="1170150"/>
            <a:chOff x="3124183" y="5040579"/>
            <a:chExt cx="1902622" cy="1170150"/>
          </a:xfrm>
        </p:grpSpPr>
        <p:sp>
          <p:nvSpPr>
            <p:cNvPr id="51" name="L-Shape 50">
              <a:extLst>
                <a:ext uri="{FF2B5EF4-FFF2-40B4-BE49-F238E27FC236}">
                  <a16:creationId xmlns:a16="http://schemas.microsoft.com/office/drawing/2014/main" id="{7A4B76A8-C4B3-CA5C-E76D-6952A1925982}"/>
                </a:ext>
              </a:extLst>
            </p:cNvPr>
            <p:cNvSpPr/>
            <p:nvPr/>
          </p:nvSpPr>
          <p:spPr>
            <a:xfrm rot="10800000" flipH="1">
              <a:off x="3124183" y="5407280"/>
              <a:ext cx="1902622" cy="803449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2" name="Rectangle 6">
              <a:extLst>
                <a:ext uri="{FF2B5EF4-FFF2-40B4-BE49-F238E27FC236}">
                  <a16:creationId xmlns:a16="http://schemas.microsoft.com/office/drawing/2014/main" id="{A0AF3342-A7E5-1D00-577B-C015D7C65F28}"/>
                </a:ext>
              </a:extLst>
            </p:cNvPr>
            <p:cNvSpPr/>
            <p:nvPr/>
          </p:nvSpPr>
          <p:spPr>
            <a:xfrm>
              <a:off x="4707493" y="5040579"/>
              <a:ext cx="276745" cy="292162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FF8948D-CBA8-5B7C-C2FE-A1A57B44389F}"/>
                </a:ext>
              </a:extLst>
            </p:cNvPr>
            <p:cNvSpPr txBox="1"/>
            <p:nvPr/>
          </p:nvSpPr>
          <p:spPr>
            <a:xfrm>
              <a:off x="3432231" y="5645759"/>
              <a:ext cx="133299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accent5"/>
                  </a:solidFill>
                </a:rPr>
                <a:t>Credit Bureau</a:t>
              </a:r>
              <a:endParaRPr lang="ko-KR" altLang="en-US" sz="16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C56D2DF-5C16-DFFF-622D-92312A9B11CF}"/>
              </a:ext>
            </a:extLst>
          </p:cNvPr>
          <p:cNvGrpSpPr/>
          <p:nvPr/>
        </p:nvGrpSpPr>
        <p:grpSpPr>
          <a:xfrm>
            <a:off x="3930427" y="2843603"/>
            <a:ext cx="1902622" cy="1170158"/>
            <a:chOff x="5131294" y="4676839"/>
            <a:chExt cx="1902622" cy="1170158"/>
          </a:xfrm>
        </p:grpSpPr>
        <p:sp>
          <p:nvSpPr>
            <p:cNvPr id="55" name="L-Shape 54">
              <a:extLst>
                <a:ext uri="{FF2B5EF4-FFF2-40B4-BE49-F238E27FC236}">
                  <a16:creationId xmlns:a16="http://schemas.microsoft.com/office/drawing/2014/main" id="{B44F1837-136D-9E8A-B21C-076C0B87ED29}"/>
                </a:ext>
              </a:extLst>
            </p:cNvPr>
            <p:cNvSpPr/>
            <p:nvPr/>
          </p:nvSpPr>
          <p:spPr>
            <a:xfrm rot="10800000" flipH="1">
              <a:off x="5131294" y="5043548"/>
              <a:ext cx="1902622" cy="803449"/>
            </a:xfrm>
            <a:prstGeom prst="corner">
              <a:avLst>
                <a:gd name="adj1" fmla="val 19327"/>
                <a:gd name="adj2" fmla="val 1958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6" name="Rectangle 6">
              <a:extLst>
                <a:ext uri="{FF2B5EF4-FFF2-40B4-BE49-F238E27FC236}">
                  <a16:creationId xmlns:a16="http://schemas.microsoft.com/office/drawing/2014/main" id="{6678F9D7-444B-3DB0-EBA0-1787A84DA3EC}"/>
                </a:ext>
              </a:extLst>
            </p:cNvPr>
            <p:cNvSpPr/>
            <p:nvPr/>
          </p:nvSpPr>
          <p:spPr>
            <a:xfrm>
              <a:off x="6714596" y="4676839"/>
              <a:ext cx="276745" cy="292162"/>
            </a:xfrm>
            <a:custGeom>
              <a:avLst/>
              <a:gdLst/>
              <a:ahLst/>
              <a:cxnLst/>
              <a:rect l="l" t="t" r="r" b="b"/>
              <a:pathLst>
                <a:path w="648072" h="648072">
                  <a:moveTo>
                    <a:pt x="629716" y="0"/>
                  </a:moveTo>
                  <a:lnTo>
                    <a:pt x="648072" y="0"/>
                  </a:lnTo>
                  <a:lnTo>
                    <a:pt x="648072" y="648072"/>
                  </a:lnTo>
                  <a:lnTo>
                    <a:pt x="0" y="648072"/>
                  </a:lnTo>
                  <a:lnTo>
                    <a:pt x="0" y="633586"/>
                  </a:lnTo>
                  <a:cubicBezTo>
                    <a:pt x="347978" y="633586"/>
                    <a:pt x="630070" y="351494"/>
                    <a:pt x="630070" y="3516"/>
                  </a:cubicBezTo>
                  <a:cubicBezTo>
                    <a:pt x="630070" y="2343"/>
                    <a:pt x="630067" y="1170"/>
                    <a:pt x="629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D62863-8CC6-734C-08EB-39EAB128B94E}"/>
                </a:ext>
              </a:extLst>
            </p:cNvPr>
            <p:cNvSpPr txBox="1"/>
            <p:nvPr/>
          </p:nvSpPr>
          <p:spPr>
            <a:xfrm>
              <a:off x="5403193" y="5140479"/>
              <a:ext cx="133299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accent4"/>
                  </a:solidFill>
                </a:rPr>
                <a:t>Property Owners</a:t>
              </a:r>
              <a:endParaRPr lang="ko-KR" altLang="en-US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45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6860F9BA-C9CC-3381-1AF6-0C0807AEBE27}"/>
              </a:ext>
            </a:extLst>
          </p:cNvPr>
          <p:cNvGrpSpPr/>
          <p:nvPr/>
        </p:nvGrpSpPr>
        <p:grpSpPr>
          <a:xfrm>
            <a:off x="612744" y="1733320"/>
            <a:ext cx="10966511" cy="3962534"/>
            <a:chOff x="808249" y="2008528"/>
            <a:chExt cx="10966511" cy="396253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0CFAFBE-9EEF-D344-0A90-2088CECEDCA8}"/>
                </a:ext>
              </a:extLst>
            </p:cNvPr>
            <p:cNvSpPr txBox="1"/>
            <p:nvPr/>
          </p:nvSpPr>
          <p:spPr>
            <a:xfrm>
              <a:off x="8609138" y="2008528"/>
              <a:ext cx="27153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Impact of COVID 19 on property sector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Disruption of sector performance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Halted and then delayed construction – delays in production, projects and developments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Financial limitations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C1464B-E631-FAD1-2F94-1BE609777AEE}"/>
                </a:ext>
              </a:extLst>
            </p:cNvPr>
            <p:cNvSpPr txBox="1"/>
            <p:nvPr/>
          </p:nvSpPr>
          <p:spPr>
            <a:xfrm>
              <a:off x="8620597" y="3270942"/>
              <a:ext cx="31541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Future development patterns and market changes due to the Covid-19 pandemic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Long road to recovery in the private property sector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Significant growth in the residential sector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Increased budgets to finance housing projects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Review and changes in housing policies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CF970E-7C79-CB42-6AE0-2E3CF19F8B77}"/>
                </a:ext>
              </a:extLst>
            </p:cNvPr>
            <p:cNvSpPr txBox="1"/>
            <p:nvPr/>
          </p:nvSpPr>
          <p:spPr>
            <a:xfrm>
              <a:off x="8609138" y="4959290"/>
              <a:ext cx="27153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/>
                <a:t>Risks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Unfavourable economic conditions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Increases in prices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Decrease in demand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26DA94-7147-B336-45E9-C0A89600292C}"/>
                </a:ext>
              </a:extLst>
            </p:cNvPr>
            <p:cNvSpPr txBox="1"/>
            <p:nvPr/>
          </p:nvSpPr>
          <p:spPr>
            <a:xfrm>
              <a:off x="867509" y="2008528"/>
              <a:ext cx="27304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Impact of COVID 19 on rental housing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Vacancies increased and still recovering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Limited Tenant affordability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Property businesses/landlord struggled to sustain businesses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803485-2C93-BC92-B223-ABAADCFFDF41}"/>
                </a:ext>
              </a:extLst>
            </p:cNvPr>
            <p:cNvSpPr txBox="1"/>
            <p:nvPr/>
          </p:nvSpPr>
          <p:spPr>
            <a:xfrm>
              <a:off x="808249" y="3534835"/>
              <a:ext cx="27304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/>
                <a:t>Pre-COVID-19 market performance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Good performance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Better vacancy rates/occupancies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65D125-BA06-42FE-B38A-C0B2D12FD71F}"/>
                </a:ext>
              </a:extLst>
            </p:cNvPr>
            <p:cNvSpPr txBox="1"/>
            <p:nvPr/>
          </p:nvSpPr>
          <p:spPr>
            <a:xfrm>
              <a:off x="867509" y="4770733"/>
              <a:ext cx="27304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Prevailing and future market drivers and trends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High competition levels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Limited rental income  and financial limitations as property businesses recover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06539E-07B3-12B8-F4C9-467AD8BDDB1D}"/>
                </a:ext>
              </a:extLst>
            </p:cNvPr>
            <p:cNvSpPr/>
            <p:nvPr/>
          </p:nvSpPr>
          <p:spPr>
            <a:xfrm>
              <a:off x="7680620" y="2026806"/>
              <a:ext cx="777826" cy="77782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DEF86DA-30FE-27B8-E629-5117F0B0D8DF}"/>
                </a:ext>
              </a:extLst>
            </p:cNvPr>
            <p:cNvSpPr/>
            <p:nvPr/>
          </p:nvSpPr>
          <p:spPr>
            <a:xfrm>
              <a:off x="7680620" y="3417426"/>
              <a:ext cx="777826" cy="77782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68EA21B-0BD6-4018-933D-B3E89CC462B0}"/>
                </a:ext>
              </a:extLst>
            </p:cNvPr>
            <p:cNvSpPr/>
            <p:nvPr/>
          </p:nvSpPr>
          <p:spPr>
            <a:xfrm>
              <a:off x="7680577" y="4950727"/>
              <a:ext cx="777826" cy="77782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A48843-448D-3EBA-EC9C-DB0EADE268C0}"/>
                </a:ext>
              </a:extLst>
            </p:cNvPr>
            <p:cNvSpPr/>
            <p:nvPr/>
          </p:nvSpPr>
          <p:spPr>
            <a:xfrm>
              <a:off x="3733556" y="2035114"/>
              <a:ext cx="777826" cy="77782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EBA18F6-C027-F9A1-9363-32FD68852BF1}"/>
                </a:ext>
              </a:extLst>
            </p:cNvPr>
            <p:cNvSpPr/>
            <p:nvPr/>
          </p:nvSpPr>
          <p:spPr>
            <a:xfrm>
              <a:off x="3733556" y="3403340"/>
              <a:ext cx="777826" cy="77782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3EC8260-7F82-4990-8888-B3C8D9AD6E5D}"/>
                </a:ext>
              </a:extLst>
            </p:cNvPr>
            <p:cNvSpPr/>
            <p:nvPr/>
          </p:nvSpPr>
          <p:spPr>
            <a:xfrm>
              <a:off x="3733556" y="4950727"/>
              <a:ext cx="777826" cy="777826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BFAF283-41DC-73D1-BABC-AAE5898E7748}"/>
                </a:ext>
              </a:extLst>
            </p:cNvPr>
            <p:cNvGrpSpPr/>
            <p:nvPr/>
          </p:nvGrpSpPr>
          <p:grpSpPr>
            <a:xfrm>
              <a:off x="5274528" y="2964521"/>
              <a:ext cx="1669479" cy="1669479"/>
              <a:chOff x="3807530" y="2946763"/>
              <a:chExt cx="1512168" cy="151216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1FC33C-0865-70B9-AB5A-956E7CA602CC}"/>
                  </a:ext>
                </a:extLst>
              </p:cNvPr>
              <p:cNvSpPr/>
              <p:nvPr/>
            </p:nvSpPr>
            <p:spPr>
              <a:xfrm>
                <a:off x="3897540" y="3036773"/>
                <a:ext cx="1332148" cy="1332148"/>
              </a:xfrm>
              <a:prstGeom prst="ellipse">
                <a:avLst/>
              </a:prstGeom>
              <a:solidFill>
                <a:schemeClr val="accent2"/>
              </a:solidFill>
              <a:ln w="12700">
                <a:noFill/>
              </a:ln>
              <a:effectLst>
                <a:glow rad="76200">
                  <a:schemeClr val="bg1">
                    <a:alpha val="13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3C6BEB9-FF36-CA79-A298-F0FBBC1940E5}"/>
                  </a:ext>
                </a:extLst>
              </p:cNvPr>
              <p:cNvSpPr/>
              <p:nvPr/>
            </p:nvSpPr>
            <p:spPr>
              <a:xfrm>
                <a:off x="3807530" y="2946763"/>
                <a:ext cx="1512168" cy="1512168"/>
              </a:xfrm>
              <a:prstGeom prst="ellipse">
                <a:avLst/>
              </a:prstGeom>
              <a:noFill/>
              <a:ln w="15875">
                <a:solidFill>
                  <a:schemeClr val="accent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87D525-A598-6B6E-0DEA-7F3F0D7231D2}"/>
                </a:ext>
              </a:extLst>
            </p:cNvPr>
            <p:cNvCxnSpPr>
              <a:cxnSpLocks/>
              <a:stCxn id="11" idx="6"/>
              <a:endCxn id="16" idx="1"/>
            </p:cNvCxnSpPr>
            <p:nvPr/>
          </p:nvCxnSpPr>
          <p:spPr>
            <a:xfrm>
              <a:off x="4511382" y="2424027"/>
              <a:ext cx="1007636" cy="784983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8F056BB-260C-0E1B-86DF-210EE135C672}"/>
                </a:ext>
              </a:extLst>
            </p:cNvPr>
            <p:cNvCxnSpPr>
              <a:cxnSpLocks/>
              <a:stCxn id="12" idx="6"/>
              <a:endCxn id="16" idx="2"/>
            </p:cNvCxnSpPr>
            <p:nvPr/>
          </p:nvCxnSpPr>
          <p:spPr>
            <a:xfrm>
              <a:off x="4511382" y="3792251"/>
              <a:ext cx="763146" cy="7008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7CA3C9-116E-B1AB-CE3A-1D6E2DED0C86}"/>
                </a:ext>
              </a:extLst>
            </p:cNvPr>
            <p:cNvCxnSpPr>
              <a:cxnSpLocks/>
              <a:stCxn id="13" idx="6"/>
              <a:endCxn id="16" idx="3"/>
            </p:cNvCxnSpPr>
            <p:nvPr/>
          </p:nvCxnSpPr>
          <p:spPr>
            <a:xfrm flipV="1">
              <a:off x="4511382" y="4389510"/>
              <a:ext cx="1007636" cy="95013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7E721E-DC19-394A-9F7B-71DF336E339D}"/>
                </a:ext>
              </a:extLst>
            </p:cNvPr>
            <p:cNvCxnSpPr>
              <a:cxnSpLocks/>
              <a:stCxn id="10" idx="2"/>
              <a:endCxn id="16" idx="5"/>
            </p:cNvCxnSpPr>
            <p:nvPr/>
          </p:nvCxnSpPr>
          <p:spPr>
            <a:xfrm flipH="1" flipV="1">
              <a:off x="6699517" y="4389510"/>
              <a:ext cx="981060" cy="95013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982DAA-C1D6-B795-2796-8D7446475DE5}"/>
                </a:ext>
              </a:extLst>
            </p:cNvPr>
            <p:cNvCxnSpPr>
              <a:cxnSpLocks/>
              <a:stCxn id="9" idx="2"/>
              <a:endCxn id="16" idx="6"/>
            </p:cNvCxnSpPr>
            <p:nvPr/>
          </p:nvCxnSpPr>
          <p:spPr>
            <a:xfrm flipH="1" flipV="1">
              <a:off x="6944007" y="3799260"/>
              <a:ext cx="736612" cy="7079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0CBF971-867E-A8D8-A193-A276C40EB6CD}"/>
                </a:ext>
              </a:extLst>
            </p:cNvPr>
            <p:cNvCxnSpPr>
              <a:cxnSpLocks/>
              <a:stCxn id="8" idx="2"/>
              <a:endCxn id="16" idx="7"/>
            </p:cNvCxnSpPr>
            <p:nvPr/>
          </p:nvCxnSpPr>
          <p:spPr>
            <a:xfrm flipH="1">
              <a:off x="6699518" y="2415717"/>
              <a:ext cx="981102" cy="793292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FBB82F-8453-3E12-3BDF-4CCD6B564F59}"/>
                </a:ext>
              </a:extLst>
            </p:cNvPr>
            <p:cNvSpPr txBox="1"/>
            <p:nvPr/>
          </p:nvSpPr>
          <p:spPr>
            <a:xfrm>
              <a:off x="5411344" y="3464339"/>
              <a:ext cx="14309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cs typeface="Calibri" pitchFamily="34" charset="0"/>
                </a:rPr>
                <a:t>Industry Interviews</a:t>
              </a:r>
              <a:endParaRPr lang="ko-KR" altLang="en-US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0FDBBBB8-DE60-A9B0-8EB8-EBF476E6D744}"/>
                </a:ext>
              </a:extLst>
            </p:cNvPr>
            <p:cNvSpPr/>
            <p:nvPr/>
          </p:nvSpPr>
          <p:spPr>
            <a:xfrm>
              <a:off x="3960201" y="5181498"/>
              <a:ext cx="317209" cy="316282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8" name="Frame 17">
              <a:extLst>
                <a:ext uri="{FF2B5EF4-FFF2-40B4-BE49-F238E27FC236}">
                  <a16:creationId xmlns:a16="http://schemas.microsoft.com/office/drawing/2014/main" id="{18A7981A-7DD8-5606-5EE1-B911BCBAE1FB}"/>
                </a:ext>
              </a:extLst>
            </p:cNvPr>
            <p:cNvSpPr/>
            <p:nvPr/>
          </p:nvSpPr>
          <p:spPr>
            <a:xfrm>
              <a:off x="3969122" y="2262108"/>
              <a:ext cx="318434" cy="31843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36" name="Graphic 35" descr="Badge Cross with solid fill">
              <a:extLst>
                <a:ext uri="{FF2B5EF4-FFF2-40B4-BE49-F238E27FC236}">
                  <a16:creationId xmlns:a16="http://schemas.microsoft.com/office/drawing/2014/main" id="{5BCA416F-46D2-9C8C-5C19-9BA20B81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69197" y="5025999"/>
              <a:ext cx="627281" cy="627281"/>
            </a:xfrm>
            <a:prstGeom prst="rect">
              <a:avLst/>
            </a:prstGeom>
          </p:spPr>
        </p:pic>
        <p:sp>
          <p:nvSpPr>
            <p:cNvPr id="37" name="Rectangle 9">
              <a:extLst>
                <a:ext uri="{FF2B5EF4-FFF2-40B4-BE49-F238E27FC236}">
                  <a16:creationId xmlns:a16="http://schemas.microsoft.com/office/drawing/2014/main" id="{88CB1DE9-596B-2F6E-8DD7-7EE8D4D72405}"/>
                </a:ext>
              </a:extLst>
            </p:cNvPr>
            <p:cNvSpPr/>
            <p:nvPr/>
          </p:nvSpPr>
          <p:spPr>
            <a:xfrm>
              <a:off x="7865681" y="2164917"/>
              <a:ext cx="407618" cy="447196"/>
            </a:xfrm>
            <a:custGeom>
              <a:avLst/>
              <a:gdLst/>
              <a:ahLst/>
              <a:cxnLst/>
              <a:rect l="l" t="t" r="r" b="b"/>
              <a:pathLst>
                <a:path w="3228210" h="3222968">
                  <a:moveTo>
                    <a:pt x="1619999" y="642446"/>
                  </a:moveTo>
                  <a:lnTo>
                    <a:pt x="2664115" y="1686562"/>
                  </a:lnTo>
                  <a:lnTo>
                    <a:pt x="2664116" y="1686562"/>
                  </a:lnTo>
                  <a:lnTo>
                    <a:pt x="2664116" y="3222968"/>
                  </a:lnTo>
                  <a:lnTo>
                    <a:pt x="2015013" y="3222968"/>
                  </a:lnTo>
                  <a:lnTo>
                    <a:pt x="2015013" y="2511495"/>
                  </a:lnTo>
                  <a:cubicBezTo>
                    <a:pt x="2015013" y="2399422"/>
                    <a:pt x="1924159" y="2308568"/>
                    <a:pt x="1812086" y="2308568"/>
                  </a:cubicBezTo>
                  <a:lnTo>
                    <a:pt x="1427912" y="2308568"/>
                  </a:lnTo>
                  <a:cubicBezTo>
                    <a:pt x="1315839" y="2308568"/>
                    <a:pt x="1224985" y="2399422"/>
                    <a:pt x="1224985" y="2511495"/>
                  </a:cubicBezTo>
                  <a:lnTo>
                    <a:pt x="1224985" y="3222968"/>
                  </a:lnTo>
                  <a:lnTo>
                    <a:pt x="575882" y="3222968"/>
                  </a:lnTo>
                  <a:lnTo>
                    <a:pt x="575882" y="1686562"/>
                  </a:lnTo>
                  <a:lnTo>
                    <a:pt x="575884" y="1686562"/>
                  </a:lnTo>
                  <a:close/>
                  <a:moveTo>
                    <a:pt x="509997" y="122689"/>
                  </a:moveTo>
                  <a:lnTo>
                    <a:pt x="942045" y="122689"/>
                  </a:lnTo>
                  <a:lnTo>
                    <a:pt x="942045" y="542556"/>
                  </a:lnTo>
                  <a:lnTo>
                    <a:pt x="509997" y="974604"/>
                  </a:lnTo>
                  <a:close/>
                  <a:moveTo>
                    <a:pt x="1620001" y="7099"/>
                  </a:moveTo>
                  <a:lnTo>
                    <a:pt x="3228210" y="1686560"/>
                  </a:lnTo>
                  <a:lnTo>
                    <a:pt x="2900441" y="1686560"/>
                  </a:lnTo>
                  <a:lnTo>
                    <a:pt x="1620001" y="349390"/>
                  </a:lnTo>
                  <a:close/>
                  <a:moveTo>
                    <a:pt x="1619999" y="0"/>
                  </a:moveTo>
                  <a:lnTo>
                    <a:pt x="1619999" y="342291"/>
                  </a:lnTo>
                  <a:lnTo>
                    <a:pt x="330172" y="1679462"/>
                  </a:lnTo>
                  <a:lnTo>
                    <a:pt x="0" y="16794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pic>
          <p:nvPicPr>
            <p:cNvPr id="39" name="Graphic 38" descr="Upward trend with solid fill">
              <a:extLst>
                <a:ext uri="{FF2B5EF4-FFF2-40B4-BE49-F238E27FC236}">
                  <a16:creationId xmlns:a16="http://schemas.microsoft.com/office/drawing/2014/main" id="{7B30024B-5893-4AC2-A252-66646E138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62081" y="3512542"/>
              <a:ext cx="549927" cy="549927"/>
            </a:xfrm>
            <a:prstGeom prst="rect">
              <a:avLst/>
            </a:prstGeom>
          </p:spPr>
        </p:pic>
        <p:pic>
          <p:nvPicPr>
            <p:cNvPr id="41" name="Graphic 40" descr="Architecture with solid fill">
              <a:extLst>
                <a:ext uri="{FF2B5EF4-FFF2-40B4-BE49-F238E27FC236}">
                  <a16:creationId xmlns:a16="http://schemas.microsoft.com/office/drawing/2014/main" id="{29A6CF2F-1B9F-CC74-E3F3-DCDB759E4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42770" y="3530096"/>
              <a:ext cx="532373" cy="532373"/>
            </a:xfrm>
            <a:prstGeom prst="rect">
              <a:avLst/>
            </a:prstGeom>
          </p:spPr>
        </p:pic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CB8CBC24-8677-2408-A271-F332464E8CD6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6.INDUSTRY INTERVIEWS</a:t>
            </a:r>
            <a:endParaRPr lang="en-ZA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4CAF490-79D9-76A6-28A4-41E3131D39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" y="6157147"/>
            <a:ext cx="924726" cy="70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8D5077-F399-8951-A367-7CED1B9E5FE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5630" y="6244591"/>
            <a:ext cx="1436370" cy="61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F28F945-EBCC-9380-8734-A77280623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6443" y="267086"/>
            <a:ext cx="1029335" cy="1034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799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8817</TotalTime>
  <Words>1232</Words>
  <Application>Microsoft Office PowerPoint</Application>
  <PresentationFormat>Widescreen</PresentationFormat>
  <Paragraphs>360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PowerPoint Presentation</vt:lpstr>
      <vt:lpstr>CONTENT</vt:lpstr>
      <vt:lpstr>PowerPoint Presentation</vt:lpstr>
      <vt:lpstr>2 . INTRODUCTION &amp; APPROACH</vt:lpstr>
      <vt:lpstr>3. STUDY AREA</vt:lpstr>
      <vt:lpstr>4. MARKET DRIVERS AND TRENDS</vt:lpstr>
      <vt:lpstr>5. POTENTIAL MARKET DEMAND</vt:lpstr>
      <vt:lpstr>6. INDUSTRY INTERVIEWS</vt:lpstr>
      <vt:lpstr>PowerPoint Presentation</vt:lpstr>
      <vt:lpstr>7. GPF PORTFOLIO REVIEW</vt:lpstr>
      <vt:lpstr>8. PROPOSED NEW TRADE AREAS</vt:lpstr>
      <vt:lpstr>9. 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Lizanne Hennop</dc:creator>
  <cp:lastModifiedBy>Lizanne Hennop</cp:lastModifiedBy>
  <cp:revision>59</cp:revision>
  <cp:lastPrinted>2022-01-18T14:13:58Z</cp:lastPrinted>
  <dcterms:created xsi:type="dcterms:W3CDTF">2022-01-18T12:09:35Z</dcterms:created>
  <dcterms:modified xsi:type="dcterms:W3CDTF">2023-03-27T14:12:20Z</dcterms:modified>
</cp:coreProperties>
</file>